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3"/>
  </p:notesMasterIdLst>
  <p:sldIdLst>
    <p:sldId id="256" r:id="rId2"/>
    <p:sldId id="260" r:id="rId3"/>
    <p:sldId id="261" r:id="rId4"/>
    <p:sldId id="262" r:id="rId5"/>
    <p:sldId id="274" r:id="rId6"/>
    <p:sldId id="263" r:id="rId7"/>
    <p:sldId id="264" r:id="rId8"/>
    <p:sldId id="265" r:id="rId9"/>
    <p:sldId id="275" r:id="rId10"/>
    <p:sldId id="266" r:id="rId11"/>
    <p:sldId id="267" r:id="rId12"/>
    <p:sldId id="268" r:id="rId13"/>
    <p:sldId id="276" r:id="rId14"/>
    <p:sldId id="269" r:id="rId15"/>
    <p:sldId id="270" r:id="rId16"/>
    <p:sldId id="272" r:id="rId17"/>
    <p:sldId id="271" r:id="rId18"/>
    <p:sldId id="273" r:id="rId19"/>
    <p:sldId id="257" r:id="rId20"/>
    <p:sldId id="258" r:id="rId21"/>
    <p:sldId id="25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759"/>
  </p:normalViewPr>
  <p:slideViewPr>
    <p:cSldViewPr snapToGrid="0" snapToObjects="1">
      <p:cViewPr varScale="1">
        <p:scale>
          <a:sx n="97" d="100"/>
          <a:sy n="97" d="100"/>
        </p:scale>
        <p:origin x="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A66FF-531A-4D41-A1DD-5427E17ED66C}" type="datetimeFigureOut">
              <a:rPr lang="en-US" smtClean="0"/>
              <a:t>3/4/16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E5C03-6E29-7F43-B1B6-42E28C56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6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about to not follow this advice, and use the y’ notation a LOT.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E5C03-6E29-7F43-B1B6-42E28C56D6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7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</a:t>
            </a:r>
            <a:r>
              <a:rPr lang="en-US" baseline="0" dirty="0" smtClean="0"/>
              <a:t> out that a chain about 3 long is the basis of excellence for Year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E5C03-6E29-7F43-B1B6-42E28C56D6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7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4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65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9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9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8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5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3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5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4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3/4/16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10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4" Type="http://schemas.openxmlformats.org/officeDocument/2006/relationships/image" Target="../media/image220.png"/><Relationship Id="rId5" Type="http://schemas.openxmlformats.org/officeDocument/2006/relationships/image" Target="../media/image230.png"/><Relationship Id="rId6" Type="http://schemas.openxmlformats.org/officeDocument/2006/relationships/image" Target="../media/image240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1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4" Type="http://schemas.openxmlformats.org/officeDocument/2006/relationships/image" Target="../media/image290.png"/><Relationship Id="rId5" Type="http://schemas.openxmlformats.org/officeDocument/2006/relationships/image" Target="../media/image300.png"/><Relationship Id="rId6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4" Type="http://schemas.openxmlformats.org/officeDocument/2006/relationships/image" Target="../media/image33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3.png"/><Relationship Id="rId1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0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image" Target="../media/image40.png"/><Relationship Id="rId9" Type="http://schemas.openxmlformats.org/officeDocument/2006/relationships/image" Target="../media/image41.png"/><Relationship Id="rId10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Relationship Id="rId8" Type="http://schemas.openxmlformats.org/officeDocument/2006/relationships/image" Target="../media/image51.png"/><Relationship Id="rId9" Type="http://schemas.openxmlformats.org/officeDocument/2006/relationships/image" Target="../media/image52.png"/><Relationship Id="rId10" Type="http://schemas.openxmlformats.org/officeDocument/2006/relationships/image" Target="../media/image53.png"/><Relationship Id="rId11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Product, Quotient &amp; Chain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Now we can differentiate products.</a:t>
            </a:r>
          </a:p>
          <a:p>
            <a:endParaRPr lang="en-US" dirty="0"/>
          </a:p>
          <a:p>
            <a:r>
              <a:rPr lang="en-US" dirty="0" smtClean="0"/>
              <a:t>What about fractions (quotients)?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8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quotient rule states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4585446"/>
            <a:ext cx="10058400" cy="128364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rule does not scale very nicely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57850" y="3106733"/>
                <a:ext cx="3337260" cy="9496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𝑔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⋅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𝑔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 −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𝑓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⋅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𝑔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num>
                        <m:den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850" y="3106733"/>
                <a:ext cx="3337260" cy="9496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5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34217" y="1949823"/>
                <a:ext cx="1960793" cy="8699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−2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217" y="1949823"/>
                <a:ext cx="1960793" cy="86998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52666" y="3046561"/>
                <a:ext cx="19619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𝑓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4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−2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666" y="3046561"/>
                <a:ext cx="196194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23199" y="2998945"/>
                <a:ext cx="180119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𝑔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199" y="2998945"/>
                <a:ext cx="1801199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73092" y="3513246"/>
                <a:ext cx="20415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𝑓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4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092" y="3513246"/>
                <a:ext cx="204152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82858" y="3481012"/>
                <a:ext cx="10603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𝑔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858" y="3481012"/>
                <a:ext cx="1060355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997675" y="4207761"/>
                <a:ext cx="6257610" cy="9255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4</m:t>
                                  </m:r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U" sz="2800" i="1">
                                  <a:latin typeface="Cambria Math" charset="0"/>
                                </a:rPr>
                                <m:t>−2</m:t>
                              </m:r>
                              <m:r>
                                <m:rPr>
                                  <m:nor/>
                                </m:rPr>
                                <a:rPr lang="en-US" sz="2800" dirty="0"/>
                                <m:t> </m:t>
                              </m:r>
                            </m:e>
                          </m:d>
                          <m:r>
                            <a:rPr lang="en-AU" sz="2800" b="0" i="1" dirty="0" smtClean="0">
                              <a:latin typeface="Cambria Math" charset="0"/>
                            </a:rPr>
                            <m:t>⋅</m:t>
                          </m:r>
                          <m:d>
                            <m:dPr>
                              <m:ctrlPr>
                                <a:rPr lang="en-AU" sz="2800" b="0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+4</m:t>
                              </m:r>
                            </m:e>
                          </m:d>
                          <m:r>
                            <a:rPr lang="en-AU" sz="2800" b="0" i="1" dirty="0" smtClean="0">
                              <a:latin typeface="Cambria Math" charset="0"/>
                            </a:rPr>
                            <m:t>−2(</m:t>
                          </m:r>
                          <m:sSup>
                            <m:sSupPr>
                              <m:ctrlPr>
                                <a:rPr lang="en-AU" sz="2800" b="0" i="1" dirty="0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AU" sz="2800" b="0" i="1" dirty="0" smtClean="0">
                              <a:latin typeface="Cambria Math" charset="0"/>
                            </a:rPr>
                            <m:t>−2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675" y="4207761"/>
                <a:ext cx="6257610" cy="9255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997675" y="5191695"/>
                <a:ext cx="3447226" cy="9255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16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−8 </m:t>
                          </m:r>
                        </m:num>
                        <m:den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+4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675" y="5191695"/>
                <a:ext cx="3447226" cy="9255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0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834217" y="1949823"/>
                <a:ext cx="1520352" cy="8036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217" y="1949823"/>
                <a:ext cx="1520352" cy="8036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52666" y="3046561"/>
                <a:ext cx="147181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𝑓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666" y="3046561"/>
                <a:ext cx="1471813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23199" y="2998945"/>
                <a:ext cx="15395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𝑔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3199" y="2998945"/>
                <a:ext cx="1539588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73092" y="3513246"/>
                <a:ext cx="16039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𝑓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092" y="3513246"/>
                <a:ext cx="1603964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82858" y="3481012"/>
                <a:ext cx="19252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𝑔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=−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858" y="3481012"/>
                <a:ext cx="1925271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97675" y="4207761"/>
                <a:ext cx="4876784" cy="878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AU" sz="2800" b="0" i="1" smtClean="0">
                              <a:latin typeface="Cambria Math" charset="0"/>
                            </a:rPr>
                            <m:t> −−</m:t>
                          </m:r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AU" sz="2800" b="0" i="0" smtClean="0">
                                          <a:latin typeface="Cambria Math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675" y="4207761"/>
                <a:ext cx="4876784" cy="87895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97675" y="5191695"/>
                <a:ext cx="6024726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AU" sz="2800" b="0" i="1" smtClean="0">
                              <a:latin typeface="Cambria Math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>
                                      <a:latin typeface="Cambria Math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675" y="5191695"/>
                <a:ext cx="6024726" cy="8645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627165" y="471704"/>
                <a:ext cx="3138850" cy="646331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 smtClean="0"/>
                  <a:t>This is the proof of the derivative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i="1" dirty="0" smtClean="0">
                        <a:latin typeface="Cambria Math" charset="0"/>
                      </a:rPr>
                      <m:t>tan</m:t>
                    </m:r>
                    <m:r>
                      <a:rPr lang="en-AU" i="1" dirty="0" smtClean="0">
                        <a:latin typeface="Cambria Math" charset="0"/>
                      </a:rPr>
                      <m:t>⁡</m:t>
                    </m:r>
                    <m:r>
                      <a:rPr lang="en-AU" i="1" dirty="0" smtClean="0">
                        <a:latin typeface="Cambria Math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165" y="471704"/>
                <a:ext cx="3138850" cy="646331"/>
              </a:xfrm>
              <a:prstGeom prst="rect">
                <a:avLst/>
              </a:prstGeom>
              <a:blipFill rotWithShape="0">
                <a:blip r:embed="rId9"/>
                <a:stretch>
                  <a:fillRect t="-9910" b="-63964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72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Now we know how to handle functions made by multiplying and dividing smaller functions.</a:t>
            </a:r>
          </a:p>
          <a:p>
            <a:endParaRPr lang="en-US" dirty="0"/>
          </a:p>
          <a:p>
            <a:r>
              <a:rPr lang="en-US" dirty="0" smtClean="0"/>
              <a:t>What about functions </a:t>
            </a:r>
            <a:r>
              <a:rPr lang="en-US" i="1" dirty="0" smtClean="0"/>
              <a:t>inside</a:t>
            </a:r>
            <a:r>
              <a:rPr lang="en-US" dirty="0" smtClean="0"/>
              <a:t> functions?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395086" y="1966863"/>
                <a:ext cx="24318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𝑦</m:t>
                      </m:r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4</m:t>
                              </m:r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086" y="1966863"/>
                <a:ext cx="2431820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395086" y="2822435"/>
                <a:ext cx="3038139" cy="626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𝑦</m:t>
                      </m:r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AU" sz="2800" b="0" i="1" dirty="0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800" b="0" i="1" dirty="0" smtClean="0">
                              <a:latin typeface="Cambria Math" charset="0"/>
                            </a:rPr>
                            <m:t>+4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086" y="2822435"/>
                <a:ext cx="3038139" cy="62606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395085" y="3780856"/>
                <a:ext cx="2777619" cy="5280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𝑦</m:t>
                      </m:r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dirty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AU" sz="2800" b="0" i="1" dirty="0" smtClean="0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rad>
                          <m:r>
                            <a:rPr lang="en-AU" sz="2800" b="0" i="1" dirty="0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𝜋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085" y="3780856"/>
                <a:ext cx="2777619" cy="52803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395085" y="4641238"/>
                <a:ext cx="146713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𝑦</m:t>
                      </m:r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4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085" y="4641238"/>
                <a:ext cx="1467132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395084" y="5492000"/>
                <a:ext cx="23013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𝑦</m:t>
                      </m:r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dirty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AU" sz="2800" b="0" i="1" dirty="0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dirty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AU" sz="2800" b="0" i="1" dirty="0" smtClean="0">
                              <a:latin typeface="Cambria Math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084" y="5492000"/>
                <a:ext cx="2301336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48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chain rule states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997645" y="2719899"/>
                <a:ext cx="2257669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𝑑𝑢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⋅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645" y="2719899"/>
                <a:ext cx="2257669" cy="9103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 txBox="1">
            <a:spLocks/>
          </p:cNvSpPr>
          <p:nvPr/>
        </p:nvSpPr>
        <p:spPr>
          <a:xfrm>
            <a:off x="1097280" y="4260825"/>
            <a:ext cx="10058400" cy="49943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rule scales excellently, and is actually how it got it’s name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95305" y="4873961"/>
                <a:ext cx="5062348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𝑑𝑠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⋅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𝑑𝑠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𝑑𝑡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⋅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𝑑𝑡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𝑑𝑢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⋅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𝑑𝑣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⋅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𝑑𝑣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𝑑𝑤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⋅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𝑑𝑤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AU" sz="2800" b="0" dirty="0" smtClean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305" y="4873961"/>
                <a:ext cx="5062348" cy="9105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4679576" y="5002306"/>
            <a:ext cx="927848" cy="7822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342965" y="5002306"/>
            <a:ext cx="927848" cy="7822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06354" y="5016900"/>
            <a:ext cx="927848" cy="7822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691695" y="5006541"/>
            <a:ext cx="927848" cy="7822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429258" y="5006541"/>
            <a:ext cx="927848" cy="7822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8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Differentiate </a:t>
                </a:r>
                <a14:m>
                  <m:oMath xmlns:m="http://schemas.openxmlformats.org/officeDocument/2006/math">
                    <m:r>
                      <a:rPr lang="en-AU" i="1" dirty="0">
                        <a:latin typeface="Cambria Math" charset="0"/>
                      </a:rPr>
                      <m:t>𝑦</m:t>
                    </m:r>
                    <m:r>
                      <a:rPr lang="en-AU" i="1" dirty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AU" i="1" dirty="0"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i="1" dirty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AU" i="1" dirty="0">
                                <a:latin typeface="Cambria Math" charset="0"/>
                              </a:rPr>
                              <m:t>4</m:t>
                            </m:r>
                            <m:r>
                              <a:rPr lang="en-AU" i="1" dirty="0">
                                <a:latin typeface="Cambria Math" charset="0"/>
                              </a:rPr>
                              <m:t>𝑥</m:t>
                            </m:r>
                            <m:r>
                              <a:rPr lang="en-AU" i="1" dirty="0">
                                <a:latin typeface="Cambria Math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AU" i="1" dirty="0">
                            <a:latin typeface="Cambria Math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67865" y="2518193"/>
                <a:ext cx="24318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>
                          <a:latin typeface="Cambria Math" charset="0"/>
                        </a:rPr>
                        <m:t>𝑦</m:t>
                      </m:r>
                      <m:r>
                        <a:rPr lang="en-AU" sz="2800" i="1" dirty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i="1" dirty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i="1" dirty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i="1" dirty="0">
                                  <a:latin typeface="Cambria Math" charset="0"/>
                                </a:rPr>
                                <m:t>4</m:t>
                              </m:r>
                              <m:r>
                                <a:rPr lang="en-AU" sz="2800" i="1" dirty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i="1" dirty="0">
                                  <a:latin typeface="Cambria Math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AU" sz="2800" i="1" dirty="0">
                              <a:latin typeface="Cambria Math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865" y="2518193"/>
                <a:ext cx="243182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16535" y="3240178"/>
                <a:ext cx="132324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𝑦</m:t>
                      </m:r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i="1" dirty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𝑢</m:t>
                          </m:r>
                        </m:e>
                        <m:sup>
                          <m:r>
                            <a:rPr lang="en-AU" sz="2800" i="1" dirty="0">
                              <a:latin typeface="Cambria Math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535" y="3240178"/>
                <a:ext cx="1323246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179862" y="3240178"/>
                <a:ext cx="19759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𝑢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=4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+2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862" y="3240178"/>
                <a:ext cx="1975990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008272" y="3837718"/>
                <a:ext cx="1739771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𝑑𝑢</m:t>
                          </m:r>
                        </m:den>
                      </m:f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i="1" dirty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7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𝑢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272" y="3837718"/>
                <a:ext cx="1739771" cy="9103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983775" y="3829577"/>
                <a:ext cx="1356717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 dirty="0" smtClean="0">
                              <a:latin typeface="Cambria Math" charset="0"/>
                            </a:rPr>
                            <m:t>𝑢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=4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775" y="3829577"/>
                <a:ext cx="1356717" cy="9103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923543" y="4995877"/>
                <a:ext cx="2257669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i="1" dirty="0" smtClean="0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𝑑𝑢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⋅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543" y="4995877"/>
                <a:ext cx="2257669" cy="9103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038694" y="5225733"/>
                <a:ext cx="16750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dirty="0" smtClean="0">
                          <a:latin typeface="Cambria Math" charset="0"/>
                        </a:rPr>
                        <m:t>=7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𝑢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6</m:t>
                          </m:r>
                        </m:sup>
                      </m:sSup>
                      <m:r>
                        <a:rPr lang="en-AU" sz="2800" b="0" i="1" dirty="0" smtClean="0">
                          <a:latin typeface="Cambria Math" charset="0"/>
                        </a:rPr>
                        <m:t>⋅4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8694" y="5225733"/>
                <a:ext cx="1675010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525446" y="5226167"/>
                <a:ext cx="14144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dirty="0" smtClean="0">
                          <a:latin typeface="Cambria Math" charset="0"/>
                        </a:rPr>
                        <m:t>=28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𝑢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5446" y="5226167"/>
                <a:ext cx="1414490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738995" y="5225733"/>
                <a:ext cx="25231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dirty="0" smtClean="0">
                          <a:latin typeface="Cambria Math" charset="0"/>
                        </a:rPr>
                        <m:t>=28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(4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+2)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8995" y="5225733"/>
                <a:ext cx="2523191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511988" y="471704"/>
                <a:ext cx="3254027" cy="646331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dirty="0" smtClean="0"/>
                  <a:t>Do NOT forget to re-substitute </a:t>
                </a:r>
                <a14:m>
                  <m:oMath xmlns:m="http://schemas.openxmlformats.org/officeDocument/2006/math">
                    <m:r>
                      <a:rPr lang="en-AU" i="1" dirty="0" smtClean="0">
                        <a:latin typeface="Cambria Math" charset="0"/>
                      </a:rPr>
                      <m:t>𝑢</m:t>
                    </m:r>
                  </m:oMath>
                </a14:m>
                <a:r>
                  <a:rPr lang="en-AU" dirty="0" smtClean="0"/>
                  <a:t> back into the final equation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988" y="471704"/>
                <a:ext cx="3254027" cy="646331"/>
              </a:xfrm>
              <a:prstGeom prst="rect">
                <a:avLst/>
              </a:prstGeom>
              <a:blipFill rotWithShape="0">
                <a:blip r:embed="rId12"/>
                <a:stretch>
                  <a:fillRect l="-186" t="-2703" b="-10811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24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Differentiate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𝑦</m:t>
                    </m:r>
                    <m:r>
                      <a:rPr lang="en-US" i="1" dirty="0" smtClean="0">
                        <a:latin typeface="Cambria Math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charset="0"/>
                      </a:rPr>
                      <m:t>cos</m:t>
                    </m:r>
                    <m:r>
                      <a:rPr lang="en-US" i="1" dirty="0" smtClean="0">
                        <a:latin typeface="Cambria Math" charset="0"/>
                      </a:rPr>
                      <m:t>⁡(2</m:t>
                    </m:r>
                    <m:r>
                      <a:rPr lang="en-US" i="1" dirty="0" smtClean="0">
                        <a:latin typeface="Cambria Math" charset="0"/>
                      </a:rPr>
                      <m:t>𝑥</m:t>
                    </m:r>
                    <m:r>
                      <a:rPr lang="en-US" i="1" dirty="0" smtClean="0">
                        <a:latin typeface="Cambria Math" charset="0"/>
                      </a:rPr>
                      <m:t>+4)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767865" y="2518193"/>
                <a:ext cx="27681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𝑦</m:t>
                      </m:r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AU" sz="2800" b="0" i="0" dirty="0" smtClean="0">
                          <a:latin typeface="Cambria Math" charset="0"/>
                        </a:rPr>
                        <m:t>cos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⁡(2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+4)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865" y="2518193"/>
                <a:ext cx="276813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47595" y="3240178"/>
                <a:ext cx="17192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𝑦</m:t>
                      </m:r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AU" sz="2800" i="0" dirty="0" smtClean="0">
                          <a:latin typeface="Cambria Math" charset="0"/>
                        </a:rPr>
                        <m:t>cos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⁡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𝑢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595" y="3240178"/>
                <a:ext cx="1719253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731189" y="3240178"/>
                <a:ext cx="19759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𝑢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=2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+4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189" y="3240178"/>
                <a:ext cx="1975990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739332" y="3837718"/>
                <a:ext cx="2214837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𝑑𝑢</m:t>
                          </m:r>
                        </m:den>
                      </m:f>
                      <m:r>
                        <a:rPr lang="en-AU" sz="2800" i="1" dirty="0" smtClean="0">
                          <a:latin typeface="Cambria Math" charset="0"/>
                        </a:rPr>
                        <m:t>=−</m:t>
                      </m:r>
                      <m:func>
                        <m:func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dirty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332" y="3837718"/>
                <a:ext cx="2214837" cy="9103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535102" y="3829577"/>
                <a:ext cx="1356718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 dirty="0" smtClean="0">
                              <a:latin typeface="Cambria Math" charset="0"/>
                            </a:rPr>
                            <m:t>𝑢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102" y="3829577"/>
                <a:ext cx="1356718" cy="9103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72972" y="4995877"/>
                <a:ext cx="2257669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i="1" dirty="0" smtClean="0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b="0" i="1" dirty="0" smtClean="0">
                              <a:latin typeface="Cambria Math" charset="0"/>
                            </a:rPr>
                            <m:t>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𝑑𝑢</m:t>
                          </m:r>
                        </m:den>
                      </m:f>
                      <m:r>
                        <a:rPr lang="en-AU" sz="2800" b="0" i="1" dirty="0" smtClean="0">
                          <a:latin typeface="Cambria Math" charset="0"/>
                        </a:rPr>
                        <m:t>⋅</m:t>
                      </m:r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972" y="4995877"/>
                <a:ext cx="2257669" cy="91037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788123" y="5225733"/>
                <a:ext cx="21687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dirty="0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a:rPr lang="en-AU" sz="2800" b="0" i="0" dirty="0" smtClean="0">
                              <a:latin typeface="Cambria Math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AU" sz="2800" b="0" i="0" dirty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𝑢</m:t>
                          </m:r>
                        </m:e>
                      </m:func>
                      <m:r>
                        <a:rPr lang="en-AU" sz="2800" b="0" i="1" dirty="0" smtClean="0">
                          <a:latin typeface="Cambria Math" charset="0"/>
                        </a:rPr>
                        <m:t>⋅2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8123" y="5225733"/>
                <a:ext cx="2168799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758967" y="5226167"/>
                <a:ext cx="18895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dirty="0" smtClean="0">
                          <a:latin typeface="Cambria Math" charset="0"/>
                        </a:rPr>
                        <m:t>=−2</m:t>
                      </m:r>
                      <m:func>
                        <m:func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dirty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𝑢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967" y="5226167"/>
                <a:ext cx="1889556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483502" y="5225733"/>
                <a:ext cx="287860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dirty="0" smtClean="0">
                          <a:latin typeface="Cambria Math" charset="0"/>
                        </a:rPr>
                        <m:t>=−2</m:t>
                      </m:r>
                      <m:r>
                        <m:rPr>
                          <m:sty m:val="p"/>
                        </m:rPr>
                        <a:rPr lang="en-AU" sz="2800" b="0" i="0" dirty="0" smtClean="0">
                          <a:latin typeface="Cambria Math" charset="0"/>
                        </a:rPr>
                        <m:t>sin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⁡(2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+4)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502" y="5225733"/>
                <a:ext cx="2878609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63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Delta Workbook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Exercises 6.2, 7.1-7.3, 8.1-8.4, 9.1-9.6</a:t>
            </a:r>
          </a:p>
          <a:p>
            <a:r>
              <a:rPr lang="en-US" sz="2800" dirty="0" smtClean="0"/>
              <a:t>Workbook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Pages 23-26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292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(should)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Polynomial differentiation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01987" y="3153103"/>
                <a:ext cx="23880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87" y="3153103"/>
                <a:ext cx="2388026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12801" y="3908498"/>
                <a:ext cx="1990352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801" y="3908498"/>
                <a:ext cx="1990352" cy="8180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57666" y="5051050"/>
                <a:ext cx="18687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′=2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7666" y="5051050"/>
                <a:ext cx="1868781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157583" y="5004883"/>
            <a:ext cx="399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Avoid this notation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57583" y="4101563"/>
            <a:ext cx="399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Use this notation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2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3600"/>
            <a:ext cx="10058400" cy="3879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 Questions?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Delta </a:t>
            </a:r>
            <a:r>
              <a:rPr lang="en-US" sz="2800" dirty="0"/>
              <a:t>Workbook</a:t>
            </a:r>
          </a:p>
          <a:p>
            <a:r>
              <a:rPr lang="en-US" sz="2800" dirty="0"/>
              <a:t>    </a:t>
            </a:r>
            <a:r>
              <a:rPr lang="en-US" sz="2800" dirty="0" smtClean="0"/>
              <a:t>Exercises 6.1-</a:t>
            </a:r>
            <a:r>
              <a:rPr lang="en-US" dirty="0" smtClean="0"/>
              <a:t>6.2</a:t>
            </a:r>
            <a:r>
              <a:rPr lang="en-US" dirty="0"/>
              <a:t>, 7.1-7.3, 8.1-8.4, </a:t>
            </a:r>
            <a:r>
              <a:rPr lang="en-US" dirty="0" smtClean="0"/>
              <a:t>9.1-9.6 </a:t>
            </a:r>
          </a:p>
          <a:p>
            <a:r>
              <a:rPr lang="en-US" dirty="0"/>
              <a:t> </a:t>
            </a:r>
            <a:r>
              <a:rPr lang="en-US" dirty="0" smtClean="0"/>
              <a:t>   (start with 8.1, 8.2, 9.1)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Workbook</a:t>
            </a:r>
            <a:endParaRPr lang="en-US" sz="2800" dirty="0"/>
          </a:p>
          <a:p>
            <a:r>
              <a:rPr lang="en-US" sz="2800" dirty="0"/>
              <a:t>    </a:t>
            </a:r>
            <a:r>
              <a:rPr lang="en-US" sz="2800" dirty="0" smtClean="0"/>
              <a:t>Pages 23-26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306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27" y="1800114"/>
            <a:ext cx="1712693" cy="599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4215" y="2697372"/>
            <a:ext cx="5455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work is licensed under a Creative Commons Attribution-NonCommercial-ShareAlike 4.0 International License.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4215" y="5360418"/>
            <a:ext cx="5455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Aaron </a:t>
            </a:r>
            <a:r>
              <a:rPr lang="en-GB" sz="2800" dirty="0" err="1" smtClean="0"/>
              <a:t>Stockdill</a:t>
            </a:r>
            <a:endParaRPr lang="en-GB" sz="2800" dirty="0"/>
          </a:p>
          <a:p>
            <a:pPr algn="ctr"/>
            <a:r>
              <a:rPr lang="en-GB" sz="2800" dirty="0" smtClean="0"/>
              <a:t>2016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8183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(should)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Inverse polynomial differentiation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01987" y="3153103"/>
                <a:ext cx="2180790" cy="12402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AU" sz="2800" b="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87" y="3153103"/>
                <a:ext cx="2180790" cy="12402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12801" y="4501817"/>
                <a:ext cx="2932469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=−3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−4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801" y="4501817"/>
                <a:ext cx="2932469" cy="8180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09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(should)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Surd differentiation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901987" y="3206891"/>
                <a:ext cx="1193019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AU" sz="28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987" y="3206891"/>
                <a:ext cx="1193019" cy="4356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12801" y="4501817"/>
                <a:ext cx="2894382" cy="8985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AU" sz="2800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801" y="4501817"/>
                <a:ext cx="2894382" cy="8985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945697" y="471704"/>
            <a:ext cx="2820318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This result is used so often, it’s worth memorising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5006" y="3018571"/>
                <a:ext cx="826829" cy="624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bg-BG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i="1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006" y="3018571"/>
                <a:ext cx="826829" cy="62401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82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Delta Workbook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Exercise 6.1</a:t>
            </a:r>
          </a:p>
          <a:p>
            <a:r>
              <a:rPr lang="en-US" sz="2800" dirty="0" smtClean="0"/>
              <a:t>Workbook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This is all assumed knowledge, so no practice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57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r>
                  <a:rPr lang="en-US" dirty="0" smtClean="0"/>
                  <a:t>You can differentiate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charset="0"/>
                      </a:rPr>
                      <m:t>+1</m:t>
                    </m:r>
                  </m:oMath>
                </a14:m>
                <a:r>
                  <a:rPr lang="en-US" dirty="0" smtClean="0"/>
                  <a:t>, and you can differentiate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i="1" dirty="0" smtClean="0">
                            <a:latin typeface="Cambria Math" charset="0"/>
                          </a:rPr>
                          <m:t>3</m:t>
                        </m:r>
                      </m:sup>
                    </m:sSup>
                    <m:r>
                      <a:rPr lang="en-US" i="1" dirty="0" smtClean="0">
                        <a:latin typeface="Cambria Math" charset="0"/>
                      </a:rPr>
                      <m:t>−2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dirty="0" smtClean="0"/>
                  <a:t>Can you differentiate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 smtClean="0">
                            <a:latin typeface="Cambria Math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i="1" dirty="0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 dirty="0" smtClean="0">
                            <a:latin typeface="Cambria Math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 smtClean="0"/>
                  <a:t>?</a:t>
                </a:r>
              </a:p>
              <a:p>
                <a:endParaRPr lang="en-US" dirty="0"/>
              </a:p>
              <a:p>
                <a:r>
                  <a:rPr lang="en-US" dirty="0" smtClean="0"/>
                  <a:t>Yes, by expanding it, but there’s an easier way.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product rule states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91426" y="2971800"/>
                <a:ext cx="36701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𝑓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⋅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𝑔</m:t>
                              </m:r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𝑓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⋅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𝑔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𝑓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⋅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𝑔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426" y="2971800"/>
                <a:ext cx="367010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97280" y="3617259"/>
            <a:ext cx="10386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04040"/>
                </a:solidFill>
              </a:rPr>
              <a:t>Another way to think about it – differentiate the first term, leave the rest; differentiate the second term, leave the rest, and so on. </a:t>
            </a:r>
          </a:p>
          <a:p>
            <a:endParaRPr lang="en-US" sz="2400" dirty="0">
              <a:solidFill>
                <a:srgbClr val="404040"/>
              </a:solidFill>
            </a:endParaRPr>
          </a:p>
          <a:p>
            <a:r>
              <a:rPr lang="en-US" sz="2400" dirty="0" smtClean="0">
                <a:solidFill>
                  <a:srgbClr val="404040"/>
                </a:solidFill>
              </a:rPr>
              <a:t>For 4 terms, the product rule is</a:t>
            </a:r>
            <a:endParaRPr lang="en-US" sz="2400" dirty="0">
              <a:solidFill>
                <a:srgbClr val="40404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76354" y="5438207"/>
                <a:ext cx="630025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𝑠𝑡𝑢𝑣</m:t>
                              </m:r>
                            </m:e>
                          </m:d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𝑠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𝑡𝑢𝑣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𝑠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𝑡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𝑢𝑣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𝑠𝑡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𝑢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′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𝑣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𝑠𝑡𝑢𝑣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354" y="5438207"/>
                <a:ext cx="630025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8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Differentiate </a:t>
                </a:r>
                <a14:m>
                  <m:oMath xmlns:m="http://schemas.openxmlformats.org/officeDocument/2006/math">
                    <m:r>
                      <a:rPr lang="en-AU" b="0" i="1" dirty="0" smtClean="0">
                        <a:latin typeface="Cambria Math" charset="0"/>
                      </a:rPr>
                      <m:t>𝑦</m:t>
                    </m:r>
                    <m:r>
                      <a:rPr lang="en-AU" b="0" i="1" dirty="0" smtClean="0">
                        <a:latin typeface="Cambria Math" charset="0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en-US" i="1" dirty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>
                                <a:latin typeface="Cambria Math" charset="0"/>
                              </a:rPr>
                              <m:t>3</m:t>
                            </m:r>
                          </m:sup>
                        </m:sSup>
                        <m:r>
                          <a:rPr lang="en-US" i="1" dirty="0">
                            <a:latin typeface="Cambria Math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 smtClean="0"/>
                  <a:t> without expanding.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354745" y="2679558"/>
                <a:ext cx="354347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>
                          <a:latin typeface="Cambria Math" charset="0"/>
                        </a:rPr>
                        <m:t>𝑦</m:t>
                      </m:r>
                      <m:r>
                        <a:rPr lang="en-AU" sz="2800" i="1" dirty="0">
                          <a:latin typeface="Cambria Math" charset="0"/>
                        </a:rPr>
                        <m:t>=</m:t>
                      </m:r>
                      <m:d>
                        <m:dPr>
                          <m:ctrlPr>
                            <a:rPr lang="en-US" sz="2800" i="1" dirty="0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dirty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800" i="1" dirty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 dirty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i="1" dirty="0">
                              <a:latin typeface="Cambria Math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2800" i="1" dirty="0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dirty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800" i="1" dirty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 dirty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i="1" dirty="0">
                              <a:latin typeface="Cambria Math" charset="0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745" y="2679558"/>
                <a:ext cx="3543470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66487" y="4412184"/>
                <a:ext cx="5156027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 dirty="0" smtClean="0">
                              <a:latin typeface="Cambria Math" charset="0"/>
                            </a:rPr>
                            <m:t>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i="1" dirty="0">
                          <a:latin typeface="Cambria Math" charset="0"/>
                        </a:rPr>
                        <m:t>=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2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en-US" sz="2800" i="1" dirty="0">
                              <a:latin typeface="Cambria Math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i="1" dirty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2800" i="1" dirty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i="1" dirty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800" i="1" dirty="0">
                              <a:latin typeface="Cambria Math" charset="0"/>
                            </a:rPr>
                            <m:t>−2</m:t>
                          </m:r>
                        </m:e>
                      </m:d>
                      <m:r>
                        <a:rPr lang="en-AU" sz="2800" b="0" i="1" dirty="0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dirty="0" smtClean="0">
                          <a:latin typeface="Cambria Math" charset="0"/>
                        </a:rPr>
                        <m:t>(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dirty="0" smtClean="0">
                          <a:latin typeface="Cambria Math" charset="0"/>
                        </a:rPr>
                        <m:t>+1)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487" y="4412184"/>
                <a:ext cx="5156027" cy="9103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166487" y="5314262"/>
                <a:ext cx="3556230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 dirty="0" smtClean="0">
                              <a:latin typeface="Cambria Math" charset="0"/>
                            </a:rPr>
                            <m:t>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i="1" dirty="0">
                          <a:latin typeface="Cambria Math" charset="0"/>
                        </a:rPr>
                        <m:t>=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5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4</m:t>
                          </m:r>
                        </m:sup>
                      </m:sSup>
                      <m:r>
                        <a:rPr lang="en-AU" sz="2800" b="0" i="1" dirty="0" smtClean="0">
                          <a:latin typeface="Cambria Math" charset="0"/>
                        </a:rPr>
                        <m:t>+3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dirty="0" smtClean="0">
                          <a:latin typeface="Cambria Math" charset="0"/>
                        </a:rPr>
                        <m:t>−4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487" y="5314262"/>
                <a:ext cx="3556230" cy="9103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354745" y="3287433"/>
                <a:ext cx="19449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dirty="0" smtClean="0">
                          <a:latin typeface="Cambria Math" charset="0"/>
                        </a:rPr>
                        <m:t>𝑓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dirty="0" smtClean="0">
                          <a:latin typeface="Cambria Math" charset="0"/>
                        </a:rPr>
                        <m:t>+1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745" y="3287433"/>
                <a:ext cx="1944956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531071" y="3281089"/>
                <a:ext cx="196303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𝑔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071" y="3281089"/>
                <a:ext cx="1963038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300957" y="3815965"/>
                <a:ext cx="14242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dirty="0" smtClean="0">
                          <a:latin typeface="Cambria Math" charset="0"/>
                        </a:rPr>
                        <m:t>𝑓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′=2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0957" y="3815965"/>
                <a:ext cx="1424236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43521" y="3815965"/>
                <a:ext cx="16226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𝑔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521" y="3815965"/>
                <a:ext cx="1622624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42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Differentiate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charset="0"/>
                          </a:rPr>
                          <m:t>𝑒</m:t>
                        </m:r>
                      </m:e>
                      <m:sup>
                        <m:r>
                          <a:rPr lang="en-AU" b="0" i="1" smtClean="0">
                            <a:latin typeface="Cambria Math" charset="0"/>
                          </a:rPr>
                          <m:t>𝑥</m:t>
                        </m:r>
                      </m:sup>
                    </m:sSup>
                    <m:r>
                      <m:rPr>
                        <m:sty m:val="p"/>
                      </m:rPr>
                      <a:rPr lang="en-AU" b="0" i="0" smtClean="0">
                        <a:latin typeface="Cambria Math" charset="0"/>
                      </a:rPr>
                      <m:t>sin</m:t>
                    </m:r>
                    <m:r>
                      <a:rPr lang="en-AU" b="0" i="1" smtClean="0">
                        <a:latin typeface="Cambria Math" charset="0"/>
                      </a:rPr>
                      <m:t>⁡</m:t>
                    </m:r>
                    <m:r>
                      <a:rPr lang="en-AU" b="0" i="1" smtClean="0">
                        <a:latin typeface="Cambria Math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354745" y="2679558"/>
                <a:ext cx="209807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dirty="0" smtClean="0">
                          <a:latin typeface="Cambria Math" charset="0"/>
                        </a:rPr>
                        <m:t>𝑦</m:t>
                      </m:r>
                      <m:r>
                        <a:rPr lang="en-AU" sz="280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dirty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745" y="2679558"/>
                <a:ext cx="2098075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66487" y="4412184"/>
                <a:ext cx="4069832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 dirty="0" smtClean="0">
                              <a:latin typeface="Cambria Math" charset="0"/>
                            </a:rPr>
                            <m:t>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i="1" dirty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dirty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  <m:r>
                        <a:rPr lang="en-AU" sz="2800" b="0" i="1" dirty="0" smtClean="0">
                          <a:latin typeface="Cambria Math" charset="0"/>
                        </a:rPr>
                        <m:t>+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dirty="0" smtClean="0"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487" y="4412184"/>
                <a:ext cx="4069832" cy="9103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268311" y="5325695"/>
                <a:ext cx="3716338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dirty="0" smtClean="0">
                              <a:latin typeface="Cambria Math" charset="0"/>
                            </a:rPr>
                            <m:t>𝑑</m:t>
                          </m:r>
                          <m:r>
                            <a:rPr lang="en-AU" sz="2800" i="1" dirty="0" smtClean="0">
                              <a:latin typeface="Cambria Math" charset="0"/>
                            </a:rPr>
                            <m:t>𝑦</m:t>
                          </m:r>
                        </m:num>
                        <m:den>
                          <m:r>
                            <a:rPr lang="en-AU" sz="2800" b="0" i="1" dirty="0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i="1" dirty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AU" sz="2800" b="0" i="1" dirty="0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dirty="0" smtClean="0">
                                  <a:latin typeface="Cambria Math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AU" sz="2800" b="0" i="1" dirty="0" smtClean="0">
                              <a:latin typeface="Cambria Math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AU" sz="2800" b="0" i="1" dirty="0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dirty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2800" b="0" i="1" dirty="0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311" y="5325695"/>
                <a:ext cx="3716338" cy="9103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439213" y="3287433"/>
                <a:ext cx="13242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dirty="0" smtClean="0">
                          <a:latin typeface="Cambria Math" charset="0"/>
                        </a:rPr>
                        <m:t>𝑓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213" y="3287433"/>
                <a:ext cx="1324273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615539" y="3281089"/>
                <a:ext cx="167456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𝑔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539" y="3281089"/>
                <a:ext cx="1674561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85425" y="3815965"/>
                <a:ext cx="14067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dirty="0" smtClean="0">
                          <a:latin typeface="Cambria Math" charset="0"/>
                        </a:rPr>
                        <m:t>𝑓</m:t>
                      </m:r>
                      <m:r>
                        <a:rPr lang="en-AU" sz="2800" b="0" i="1" dirty="0" smtClean="0">
                          <a:latin typeface="Cambria Math" charset="0"/>
                        </a:rPr>
                        <m:t>′=</m:t>
                      </m:r>
                      <m:sSup>
                        <m:sSupPr>
                          <m:ctrlPr>
                            <a:rPr lang="en-AU" sz="28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dirty="0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AU" sz="2800" b="0" i="1" dirty="0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425" y="3815965"/>
                <a:ext cx="1406731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527989" y="3815965"/>
                <a:ext cx="18110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𝑔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′=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989" y="3815965"/>
                <a:ext cx="1811073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0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1768</TotalTime>
  <Words>506</Words>
  <Application>Microsoft Macintosh PowerPoint</Application>
  <PresentationFormat>Widescreen</PresentationFormat>
  <Paragraphs>150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Calibri Light</vt:lpstr>
      <vt:lpstr>Cambria Math</vt:lpstr>
      <vt:lpstr>Retrospect</vt:lpstr>
      <vt:lpstr>Differentiation</vt:lpstr>
      <vt:lpstr>What you (should) know</vt:lpstr>
      <vt:lpstr>What you (should) know</vt:lpstr>
      <vt:lpstr>What you (should) know</vt:lpstr>
      <vt:lpstr>Practice</vt:lpstr>
      <vt:lpstr>Product Rule</vt:lpstr>
      <vt:lpstr>Product Rule</vt:lpstr>
      <vt:lpstr>Example 1</vt:lpstr>
      <vt:lpstr>Example 2</vt:lpstr>
      <vt:lpstr>Quotient Rule</vt:lpstr>
      <vt:lpstr>Quotient Rule</vt:lpstr>
      <vt:lpstr>Example 1</vt:lpstr>
      <vt:lpstr>Example 2</vt:lpstr>
      <vt:lpstr>Chain Rule</vt:lpstr>
      <vt:lpstr>Chain Rule</vt:lpstr>
      <vt:lpstr>Chain Rule</vt:lpstr>
      <vt:lpstr>Example 1</vt:lpstr>
      <vt:lpstr>Example 2</vt:lpstr>
      <vt:lpstr>Practice</vt:lpstr>
      <vt:lpstr>Do Now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</dc:title>
  <dc:creator>Aaron Stockdill</dc:creator>
  <cp:lastModifiedBy>Aaron Stockdill</cp:lastModifiedBy>
  <cp:revision>22</cp:revision>
  <cp:lastPrinted>2016-02-19T03:45:23Z</cp:lastPrinted>
  <dcterms:created xsi:type="dcterms:W3CDTF">2016-02-13T01:43:19Z</dcterms:created>
  <dcterms:modified xsi:type="dcterms:W3CDTF">2016-03-04T04:06:45Z</dcterms:modified>
</cp:coreProperties>
</file>