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62" r:id="rId6"/>
    <p:sldId id="263" r:id="rId7"/>
    <p:sldId id="259" r:id="rId8"/>
    <p:sldId id="272" r:id="rId9"/>
    <p:sldId id="264" r:id="rId10"/>
    <p:sldId id="265" r:id="rId11"/>
    <p:sldId id="260" r:id="rId12"/>
    <p:sldId id="273" r:id="rId13"/>
    <p:sldId id="266" r:id="rId14"/>
    <p:sldId id="267" r:id="rId15"/>
    <p:sldId id="268" r:id="rId16"/>
    <p:sldId id="261" r:id="rId17"/>
    <p:sldId id="274" r:id="rId18"/>
    <p:sldId id="269" r:id="rId19"/>
    <p:sldId id="270" r:id="rId20"/>
    <p:sldId id="278" r:id="rId21"/>
    <p:sldId id="275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1"/>
    <p:restoredTop sz="94591"/>
  </p:normalViewPr>
  <p:slideViewPr>
    <p:cSldViewPr snapToGrid="0" snapToObjects="1">
      <p:cViewPr varScale="1">
        <p:scale>
          <a:sx n="88" d="100"/>
          <a:sy n="88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A5CD-AF11-E84E-B14F-1673C4A82CB8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E5A90-CA4F-544F-9E5D-14B0D2EEE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Semi-major is longer than semi-minor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A90-CA4F-544F-9E5D-14B0D2EEE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A90-CA4F-544F-9E5D-14B0D2EEE0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Directrix</a:t>
            </a:r>
            <a:r>
              <a:rPr lang="en-US" dirty="0" smtClean="0"/>
              <a:t> is the line that sits</a:t>
            </a:r>
            <a:r>
              <a:rPr lang="en-US" baseline="0" dirty="0" smtClean="0"/>
              <a:t> behind the parabola that is the same distance from the curve as the focus.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5A90-CA4F-544F-9E5D-14B0D2EEE0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44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3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68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2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Conic Sections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Circles, Ellipses, Hyperbolas &amp; Parabolas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18778" cy="6110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 the conic section given by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45" y="1737359"/>
            <a:ext cx="3569312" cy="4579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40915" y="4671146"/>
                <a:ext cx="293150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15" y="4671146"/>
                <a:ext cx="2931508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0915" y="2349691"/>
                <a:ext cx="2964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+8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15" y="2349691"/>
                <a:ext cx="296414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6847" y="2779914"/>
                <a:ext cx="3042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+8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47" y="2779914"/>
                <a:ext cx="304269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75517" y="3237728"/>
                <a:ext cx="32623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4(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)+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17" y="3237728"/>
                <a:ext cx="326230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06473" y="3695542"/>
                <a:ext cx="400039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4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73" y="3695542"/>
                <a:ext cx="4000390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0801" y="4232463"/>
                <a:ext cx="30517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4</m:t>
                      </m:r>
                      <m:sSup>
                        <m:sSupPr>
                          <m:ctrlPr>
                            <a:rPr lang="en-AU" sz="28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i="1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01" y="4232463"/>
                <a:ext cx="305173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7281" y="5770646"/>
                <a:ext cx="3628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center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(−1, </m:t>
                    </m:r>
                    <m:r>
                      <a:rPr lang="en-AU" sz="2800" b="0" i="1" dirty="0" smtClean="0">
                        <a:latin typeface="Cambria Math" charset="0"/>
                      </a:rPr>
                      <m:t>0</m:t>
                    </m:r>
                    <m:r>
                      <a:rPr lang="en-US" sz="2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770646"/>
                <a:ext cx="3628956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336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26480" y="4232463"/>
                <a:ext cx="2735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-radius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232463"/>
                <a:ext cx="2735051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445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6480" y="4671146"/>
                <a:ext cx="2735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-radius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671146"/>
                <a:ext cx="2735051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445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4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Hyperbolas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882588"/>
                <a:ext cx="6129785" cy="378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equation is of the form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where the center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 smtClean="0"/>
                  <a:t>, the arms start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AU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along the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-axis, and the asymptotes have gradient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±</m:t>
                    </m:r>
                    <m:f>
                      <m:f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82588"/>
                <a:ext cx="6129785" cy="3788601"/>
              </a:xfrm>
              <a:prstGeom prst="rect">
                <a:avLst/>
              </a:prstGeom>
              <a:blipFill rotWithShape="0">
                <a:blip r:embed="rId2"/>
                <a:stretch>
                  <a:fillRect l="-1988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5334" y="2386520"/>
                <a:ext cx="323537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AU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334" y="2386520"/>
                <a:ext cx="3235373" cy="829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3357"/>
          <a:stretch/>
        </p:blipFill>
        <p:spPr>
          <a:xfrm>
            <a:off x="7194014" y="1742400"/>
            <a:ext cx="4417383" cy="4590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85" y="4719960"/>
            <a:ext cx="2120342" cy="1583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280" y="4719960"/>
            <a:ext cx="619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parametric form of the equation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15564" y="5366679"/>
                <a:ext cx="251293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sec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tan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64" y="5366679"/>
                <a:ext cx="251293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Hyperbola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hyperbola is formed by drawing two connected lines from the two foci, where the difference in lengths of the lines is a constant.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7" y="2851763"/>
            <a:ext cx="5556546" cy="34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916079" cy="305474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the equation of the hyperbola?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Center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(0, −2)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Distance to arm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2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Gradient of asymptotes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±1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916079" cy="3054740"/>
              </a:xfrm>
              <a:blipFill rotWithShape="0">
                <a:blip r:embed="rId2"/>
                <a:stretch>
                  <a:fillRect l="-2062" t="-3393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42" y="1877483"/>
            <a:ext cx="5540342" cy="4230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5925" y="4900474"/>
                <a:ext cx="2438809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AU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925" y="4900474"/>
                <a:ext cx="2438809" cy="7387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250257" cy="158992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A hyperbola has two asymptotes that meet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(2, −1)</m:t>
                    </m:r>
                  </m:oMath>
                </a14:m>
                <a:r>
                  <a:rPr lang="en-US" sz="2800" dirty="0" smtClean="0"/>
                  <a:t>. One has the equation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  <m:r>
                      <a:rPr lang="en-US" sz="2800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b="0" i="1" dirty="0" smtClean="0">
                            <a:latin typeface="Cambria Math" charset="0"/>
                          </a:rPr>
                          <m:t>4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𝑥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−13</m:t>
                        </m:r>
                      </m:num>
                      <m:den>
                        <m:r>
                          <a:rPr lang="en-AU" sz="2800" b="0" i="1" dirty="0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. The Hyperbola passes through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(</m:t>
                    </m:r>
                    <m:r>
                      <a:rPr lang="en-AU" sz="2800" i="1" dirty="0" smtClean="0">
                        <a:latin typeface="Cambria Math" charset="0"/>
                      </a:rPr>
                      <m:t>4</m:t>
                    </m:r>
                    <m:r>
                      <a:rPr lang="en-AU" sz="2800" b="0" i="1" dirty="0" smtClean="0">
                        <a:latin typeface="Cambria Math" charset="0"/>
                      </a:rPr>
                      <m:t>.5</m:t>
                    </m:r>
                    <m:r>
                      <a:rPr lang="en-US" sz="2800" i="1" dirty="0" smtClean="0">
                        <a:latin typeface="Cambria Math" charset="0"/>
                      </a:rPr>
                      <m:t>, −1)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r>
                  <a:rPr lang="en-US" sz="2800" dirty="0" smtClean="0"/>
                  <a:t>What is the equation of the hyperbola?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250257" cy="1589924"/>
              </a:xfrm>
              <a:blipFill rotWithShape="0">
                <a:blip r:embed="rId2"/>
                <a:stretch>
                  <a:fillRect l="-2323" t="-6513" r="-4994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3289" y="4958200"/>
                <a:ext cx="2403094" cy="752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⇒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AU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89" y="4958200"/>
                <a:ext cx="2403094" cy="7529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7895" y="1776356"/>
                <a:ext cx="3222741" cy="1119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4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400" b="0" i="1" smtClean="0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AU" sz="2400" b="0" i="1" smtClean="0">
                                          <a:latin typeface="Cambria Math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895" y="1776356"/>
                <a:ext cx="3222741" cy="1119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171" y="2988146"/>
                <a:ext cx="3562578" cy="829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16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71" y="2988146"/>
                <a:ext cx="3562578" cy="8294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00171" y="3889758"/>
                <a:ext cx="3696140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16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71" y="3889758"/>
                <a:ext cx="3696140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18434" y="4678062"/>
                <a:ext cx="4148059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4.5−2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−1+1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16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34" y="4678062"/>
                <a:ext cx="4148059" cy="7411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57518" y="5431823"/>
                <a:ext cx="2108975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4.5−2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518" y="5431823"/>
                <a:ext cx="2108975" cy="373628"/>
              </a:xfrm>
              <a:prstGeom prst="rect">
                <a:avLst/>
              </a:prstGeom>
              <a:blipFill rotWithShape="0">
                <a:blip r:embed="rId8"/>
                <a:stretch>
                  <a:fillRect r="-57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77287" y="5910288"/>
                <a:ext cx="1119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2.5=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287" y="5910288"/>
                <a:ext cx="11190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557" r="-273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2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2945" y="1924629"/>
                <a:ext cx="1325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AU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AU" sz="2400" i="1"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45" y="1924629"/>
                <a:ext cx="1325940" cy="7848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1619" y="1970002"/>
                <a:ext cx="886589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19" y="1970002"/>
                <a:ext cx="886589" cy="698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87473" y="1924629"/>
                <a:ext cx="214058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4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AU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×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73" y="1924629"/>
                <a:ext cx="2140586" cy="793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2945" y="3020120"/>
                <a:ext cx="3222742" cy="829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45" y="3020120"/>
                <a:ext cx="3222742" cy="8294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8550" y="4010626"/>
                <a:ext cx="3668377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50" y="4010626"/>
                <a:ext cx="3668377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42484" y="4942242"/>
                <a:ext cx="3392660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25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84" y="4942242"/>
                <a:ext cx="3392660" cy="7411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18" y="1737359"/>
            <a:ext cx="5832598" cy="45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- Parabolas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r="23183"/>
          <a:stretch/>
        </p:blipFill>
        <p:spPr>
          <a:xfrm>
            <a:off x="7689773" y="1742399"/>
            <a:ext cx="4406747" cy="459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882588"/>
                <a:ext cx="644652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equation is of the form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where the origin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AU" sz="2800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 smtClean="0"/>
                  <a:t>, the focus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</m:t>
                    </m:r>
                    <m:r>
                      <a:rPr lang="en-AU" sz="2800" b="0" i="1" dirty="0" smtClean="0">
                        <a:latin typeface="Cambria Math" charset="0"/>
                      </a:rPr>
                      <m:t>𝑐</m:t>
                    </m:r>
                    <m:r>
                      <a:rPr lang="en-US" sz="2800" i="1" dirty="0" smtClean="0">
                        <a:latin typeface="Cambria Math" charset="0"/>
                      </a:rPr>
                      <m:t>,</m:t>
                    </m:r>
                    <m:r>
                      <a:rPr lang="en-US" sz="2800" i="1" dirty="0" smtClean="0">
                        <a:latin typeface="Cambria Math" charset="0"/>
                      </a:rPr>
                      <m:t>𝑎</m:t>
                    </m:r>
                    <m:r>
                      <a:rPr lang="en-AU" sz="2800" b="0" i="1" dirty="0" smtClean="0">
                        <a:latin typeface="Cambria Math" charset="0"/>
                      </a:rPr>
                      <m:t>+</m:t>
                    </m:r>
                    <m:r>
                      <a:rPr lang="en-AU" sz="2800" b="0" i="1" dirty="0" smtClean="0">
                        <a:latin typeface="Cambria Math" charset="0"/>
                      </a:rPr>
                      <m:t>𝑏</m:t>
                    </m:r>
                    <m:r>
                      <a:rPr lang="en-US" sz="28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and the </a:t>
                </a:r>
                <a:r>
                  <a:rPr lang="en-US" sz="2800" dirty="0" err="1" smtClean="0"/>
                  <a:t>directrix</a:t>
                </a:r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  <m:r>
                      <a:rPr lang="en-US" sz="2800" i="1" dirty="0" smtClean="0">
                        <a:latin typeface="Cambria Math" charset="0"/>
                      </a:rPr>
                      <m:t>=</m:t>
                    </m:r>
                    <m:r>
                      <a:rPr lang="en-AU" sz="2800" b="0" i="1" dirty="0" smtClean="0">
                        <a:latin typeface="Cambria Math" charset="0"/>
                      </a:rPr>
                      <m:t>𝑏</m:t>
                    </m:r>
                    <m:r>
                      <a:rPr lang="en-US" sz="2800" i="1" dirty="0" smtClean="0">
                        <a:latin typeface="Cambria Math" charset="0"/>
                      </a:rPr>
                      <m:t>−</m:t>
                    </m:r>
                    <m:r>
                      <a:rPr lang="en-US" sz="2800" i="1" dirty="0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82588"/>
                <a:ext cx="6446520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1890" t="-2717" r="-662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56445" y="2534389"/>
                <a:ext cx="3361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800" b="0" i="1" smtClean="0">
                          <a:latin typeface="Cambria Math" charset="0"/>
                        </a:rPr>
                        <m:t>(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AU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AU" sz="28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445" y="2534389"/>
                <a:ext cx="336130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81" y="4427783"/>
            <a:ext cx="1773104" cy="1838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" y="4230479"/>
            <a:ext cx="619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parametric form of the equation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7088" y="4877198"/>
                <a:ext cx="190827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𝑎𝑡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88" y="4877198"/>
                <a:ext cx="1908279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Parabolas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parabola is formed by drawing a line from the focus, and a connected equal length line perpendicular to the </a:t>
            </a:r>
            <a:r>
              <a:rPr lang="en-US" sz="2800" dirty="0" err="1" smtClean="0"/>
              <a:t>directrix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8" y="2781302"/>
            <a:ext cx="5660572" cy="35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5858691" cy="234526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the equation of this parabola?</a:t>
                </a:r>
              </a:p>
              <a:p>
                <a:endParaRPr lang="en-US" sz="1050" dirty="0"/>
              </a:p>
              <a:p>
                <a:r>
                  <a:rPr lang="en-US" sz="2800" dirty="0" smtClean="0"/>
                  <a:t>The origin of the parabola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(2,1)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The parabola passes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(3,3)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5858691" cy="2345266"/>
              </a:xfrm>
              <a:blipFill rotWithShape="0">
                <a:blip r:embed="rId2"/>
                <a:stretch>
                  <a:fillRect l="-2081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12" y="1737360"/>
            <a:ext cx="5360159" cy="4532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9561" y="3983687"/>
                <a:ext cx="2894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=4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−2)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61" y="3983687"/>
                <a:ext cx="289412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336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9561" y="4406573"/>
                <a:ext cx="2884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3−1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=4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(3−2)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61" y="4406573"/>
                <a:ext cx="2884379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59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7768" y="4793004"/>
                <a:ext cx="987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4=4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68" y="4793004"/>
                <a:ext cx="9879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790" r="-617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7767" y="5187008"/>
                <a:ext cx="818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67" y="5187008"/>
                <a:ext cx="81804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224" r="-82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79561" y="5598111"/>
                <a:ext cx="2458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=4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−8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61" y="5598111"/>
                <a:ext cx="2458622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730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4410" y="2466402"/>
                <a:ext cx="9110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(3, 3)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410" y="2466402"/>
                <a:ext cx="91101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ultiply 11"/>
          <p:cNvSpPr/>
          <p:nvPr/>
        </p:nvSpPr>
        <p:spPr>
          <a:xfrm>
            <a:off x="9581002" y="2331889"/>
            <a:ext cx="430887" cy="430887"/>
          </a:xfrm>
          <a:prstGeom prst="mathMultiply">
            <a:avLst>
              <a:gd name="adj1" fmla="val 25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675120" cy="377129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focus of the parabola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(6, 0)</m:t>
                    </m:r>
                  </m:oMath>
                </a14:m>
                <a:r>
                  <a:rPr lang="en-US" sz="2800" dirty="0" smtClean="0"/>
                  <a:t> and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-axis serves as the </a:t>
                </a:r>
                <a:r>
                  <a:rPr lang="en-US" sz="2800" dirty="0" err="1" smtClean="0"/>
                  <a:t>directrix</a:t>
                </a:r>
                <a:r>
                  <a:rPr lang="en-US" sz="2800" dirty="0" smtClean="0"/>
                  <a:t>. What is the equation of the parabola? </a:t>
                </a:r>
              </a:p>
              <a:p>
                <a:endParaRPr lang="en-US" sz="1100" dirty="0"/>
              </a:p>
              <a:p>
                <a:r>
                  <a:rPr lang="en-US" sz="2800" dirty="0" smtClean="0"/>
                  <a:t>The origin of the parabola sits halfway between the focus and the </a:t>
                </a:r>
                <a:r>
                  <a:rPr lang="en-US" sz="2800" dirty="0" err="1" smtClean="0"/>
                  <a:t>directrix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(3, 0)</m:t>
                    </m:r>
                  </m:oMath>
                </a14:m>
                <a:endParaRPr lang="en-US" sz="2800" dirty="0" smtClean="0"/>
              </a:p>
              <a:p>
                <a:endParaRPr lang="en-US" sz="900" dirty="0"/>
              </a:p>
              <a:p>
                <a:r>
                  <a:rPr lang="en-US" sz="2800" dirty="0" smtClean="0"/>
                  <a:t>The distance to the focus from the origin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𝑎</m:t>
                    </m:r>
                    <m:r>
                      <a:rPr lang="en-US" sz="2800" i="1" dirty="0" smtClean="0">
                        <a:latin typeface="Cambria Math" charset="0"/>
                      </a:rPr>
                      <m:t>=3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675120" cy="3771295"/>
              </a:xfrm>
              <a:blipFill rotWithShape="0">
                <a:blip r:embed="rId2"/>
                <a:stretch>
                  <a:fillRect l="-1826" t="-2751" r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0132" y="5401585"/>
                <a:ext cx="2713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=4×3(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32" y="5401585"/>
                <a:ext cx="271394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32" y="1737360"/>
            <a:ext cx="4692268" cy="461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0132" y="5811836"/>
                <a:ext cx="2358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=12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32" y="5811836"/>
                <a:ext cx="235808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1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0846"/>
            <a:ext cx="10058400" cy="379824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Conic sections (or “conics”) are </a:t>
            </a:r>
            <a:r>
              <a:rPr lang="en-US" sz="2800" dirty="0" smtClean="0"/>
              <a:t>special </a:t>
            </a:r>
            <a:r>
              <a:rPr lang="en-US" sz="2800" dirty="0" smtClean="0"/>
              <a:t>equations that are not functions</a:t>
            </a:r>
          </a:p>
          <a:p>
            <a:r>
              <a:rPr lang="en-US" sz="2800" dirty="0" smtClean="0"/>
              <a:t>They all can be made from cutting cones, hence the name</a:t>
            </a:r>
          </a:p>
          <a:p>
            <a:r>
              <a:rPr lang="en-US" sz="2800" dirty="0" smtClean="0"/>
              <a:t>There are 3 (or 4) types: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Ellipses (circles are a special case)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Hyperbolas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Parabolas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41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Prove that </a:t>
            </a:r>
          </a:p>
          <a:p>
            <a:endParaRPr lang="en-US" sz="2800" dirty="0" smtClean="0"/>
          </a:p>
          <a:p>
            <a:r>
              <a:rPr lang="en-US" sz="2800" dirty="0" smtClean="0"/>
              <a:t>are the parametric form of a parabola.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5724" y="2009308"/>
                <a:ext cx="190827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𝑎𝑡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24" y="2009308"/>
                <a:ext cx="1908279" cy="8617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2143" y="4145977"/>
                <a:ext cx="1509131" cy="737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𝑡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43" y="4145977"/>
                <a:ext cx="1509131" cy="7377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2143" y="5156368"/>
                <a:ext cx="2978188" cy="822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43" y="5156368"/>
                <a:ext cx="2978188" cy="8227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5869" y="4082562"/>
                <a:ext cx="3222356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(</m:t>
                      </m:r>
                      <m:r>
                        <a:rPr lang="en-AU" sz="280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AU" sz="2800" b="0" i="1" smtClean="0">
                          <a:latin typeface="Cambria Math" charset="0"/>
                        </a:rPr>
                        <m:t>)=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9" y="4082562"/>
                <a:ext cx="3222356" cy="8645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35636" y="5352320"/>
                <a:ext cx="3361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800" b="0" i="1" smtClean="0">
                          <a:latin typeface="Cambria Math" charset="0"/>
                        </a:rPr>
                        <m:t>(</m:t>
                      </m:r>
                      <m:r>
                        <a:rPr lang="en-AU" sz="280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AU" sz="2800" b="0" i="1" smtClean="0">
                          <a:latin typeface="Cambria Math" charset="0"/>
                        </a:rPr>
                        <m:t>)=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36" y="5352320"/>
                <a:ext cx="336130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3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Delta Workbook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Exercises 37.1 – 37.6, pages 358-374</a:t>
            </a:r>
          </a:p>
          <a:p>
            <a:r>
              <a:rPr lang="en-US" sz="2800" dirty="0" smtClean="0"/>
              <a:t>Workbook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Conics are used as applications in several sections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You are not expected to be able to do all of these applications now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Pages 32-35, 47-55, 217-219, 227-232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Exercise </a:t>
            </a:r>
            <a:r>
              <a:rPr lang="en-US" sz="2800" dirty="0" smtClean="0"/>
              <a:t>37.1-37.6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/>
              <a:t>    </a:t>
            </a:r>
            <a:r>
              <a:rPr lang="en-US" sz="2800" smtClean="0"/>
              <a:t>Some of pages 32-35, 47-55, 217-219, 227-232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7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Circles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24213"/>
          <a:stretch/>
        </p:blipFill>
        <p:spPr>
          <a:xfrm>
            <a:off x="7091082" y="1742400"/>
            <a:ext cx="4069977" cy="45917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882588"/>
                <a:ext cx="612978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equation is of the form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where the center is 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(</m:t>
                    </m:r>
                    <m:r>
                      <a:rPr lang="en-AU" sz="2800" b="0" i="1" smtClean="0">
                        <a:latin typeface="Cambria Math" charset="0"/>
                      </a:rPr>
                      <m:t>𝑎</m:t>
                    </m:r>
                    <m:r>
                      <a:rPr lang="en-AU" sz="2800" b="0" i="1" smtClean="0">
                        <a:latin typeface="Cambria Math" charset="0"/>
                      </a:rPr>
                      <m:t>, </m:t>
                    </m:r>
                    <m:r>
                      <a:rPr lang="en-AU" sz="2800" b="0" i="1" smtClean="0">
                        <a:latin typeface="Cambria Math" charset="0"/>
                      </a:rPr>
                      <m:t>𝑏</m:t>
                    </m:r>
                    <m:r>
                      <a:rPr lang="en-AU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and the radius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82588"/>
                <a:ext cx="6129785" cy="3108543"/>
              </a:xfrm>
              <a:prstGeom prst="rect">
                <a:avLst/>
              </a:prstGeom>
              <a:blipFill rotWithShape="0">
                <a:blip r:embed="rId3"/>
                <a:stretch>
                  <a:fillRect l="-19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9713" y="2578779"/>
                <a:ext cx="3368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713" y="2578779"/>
                <a:ext cx="336893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8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35" y="3855902"/>
            <a:ext cx="2423891" cy="2381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280" y="4164377"/>
            <a:ext cx="619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parametric form of the equation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93210" y="4799013"/>
                <a:ext cx="240194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210" y="4799013"/>
                <a:ext cx="2401940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Circles are formed by rotating a point at a fixed distance from the center.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35" y="2449286"/>
            <a:ext cx="3765490" cy="37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05" y="1737360"/>
            <a:ext cx="5462388" cy="46010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060154"/>
                <a:ext cx="588300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What is the equation of this circle?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center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(2, −1)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radius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060154"/>
                <a:ext cx="5883008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073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750" y="4503614"/>
                <a:ext cx="3765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50" y="4503614"/>
                <a:ext cx="376558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1624" y="4288170"/>
                <a:ext cx="1178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(2, 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24" y="4288170"/>
                <a:ext cx="117872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>
          <a:xfrm>
            <a:off x="9243151" y="4233085"/>
            <a:ext cx="430887" cy="430887"/>
          </a:xfrm>
          <a:prstGeom prst="mathMultiply">
            <a:avLst>
              <a:gd name="adj1" fmla="val 25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43347" cy="6256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 the circle given by the equation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6935" y="4610028"/>
                <a:ext cx="3765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35" y="4610028"/>
                <a:ext cx="376558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79" y="5262736"/>
                <a:ext cx="5171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center is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(−1, 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" y="5262736"/>
                <a:ext cx="51713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35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7280" y="5798712"/>
                <a:ext cx="5171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radius 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798712"/>
                <a:ext cx="517131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5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5" y="1737360"/>
            <a:ext cx="5251373" cy="459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2844" y="2471381"/>
                <a:ext cx="4302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−4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−4=0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44" y="2471381"/>
                <a:ext cx="430246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02844" y="3009508"/>
                <a:ext cx="4302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+2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−4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−4=0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44" y="3009508"/>
                <a:ext cx="430246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4263" y="3507965"/>
                <a:ext cx="5722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−1+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−4−4=0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63" y="3507965"/>
                <a:ext cx="572214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26146" y="4020611"/>
                <a:ext cx="43915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−9=0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46" y="4020611"/>
                <a:ext cx="439158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0024" y="4158881"/>
                <a:ext cx="1178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(−1, 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24" y="4158881"/>
                <a:ext cx="117872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ultiply 13"/>
          <p:cNvSpPr/>
          <p:nvPr/>
        </p:nvSpPr>
        <p:spPr>
          <a:xfrm>
            <a:off x="9262367" y="3857283"/>
            <a:ext cx="430887" cy="430887"/>
          </a:xfrm>
          <a:prstGeom prst="mathMultiply">
            <a:avLst>
              <a:gd name="adj1" fmla="val 25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Ellipses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r="26646"/>
          <a:stretch/>
        </p:blipFill>
        <p:spPr>
          <a:xfrm>
            <a:off x="7006728" y="1742400"/>
            <a:ext cx="4395730" cy="459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882588"/>
                <a:ext cx="612978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equation is of the form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where the center is 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(</m:t>
                    </m:r>
                    <m:r>
                      <a:rPr lang="en-AU" sz="2800" b="0" i="1" smtClean="0">
                        <a:latin typeface="Cambria Math" charset="0"/>
                      </a:rPr>
                      <m:t>𝑎</m:t>
                    </m:r>
                    <m:r>
                      <a:rPr lang="en-AU" sz="2800" b="0" i="1" smtClean="0">
                        <a:latin typeface="Cambria Math" charset="0"/>
                      </a:rPr>
                      <m:t>, </m:t>
                    </m:r>
                    <m:r>
                      <a:rPr lang="en-AU" sz="2800" b="0" i="1" smtClean="0">
                        <a:latin typeface="Cambria Math" charset="0"/>
                      </a:rPr>
                      <m:t>𝑏</m:t>
                    </m:r>
                    <m:r>
                      <a:rPr lang="en-AU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,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-radius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AU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and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-radius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82588"/>
                <a:ext cx="6129785" cy="3108543"/>
              </a:xfrm>
              <a:prstGeom prst="rect">
                <a:avLst/>
              </a:prstGeom>
              <a:blipFill rotWithShape="0">
                <a:blip r:embed="rId4"/>
                <a:stretch>
                  <a:fillRect l="-19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2175" y="2399113"/>
                <a:ext cx="323537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AU" sz="24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4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AU" sz="24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AU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75" y="2399113"/>
                <a:ext cx="3235373" cy="829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35" y="4239852"/>
            <a:ext cx="2802416" cy="208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" y="4505900"/>
            <a:ext cx="619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parametric form of the equation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3106" y="5130682"/>
                <a:ext cx="251350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06" y="5130682"/>
                <a:ext cx="2513509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001000" y="471704"/>
            <a:ext cx="3765015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The long axis is called the semi-major axis, and the short axis is called the semi-minor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 Sections – Ellipses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Ellipses are formed by drawing two connected lines from the foci, where the sum of the two lines is constant.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2760889"/>
            <a:ext cx="5551714" cy="34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49136"/>
                <a:ext cx="5358604" cy="276523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the equation of this ellipse?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center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800" b="0" i="1" dirty="0" smtClean="0">
                            <a:latin typeface="Cambria Math" charset="0"/>
                          </a:rPr>
                          <m:t>−1</m:t>
                        </m:r>
                        <m:r>
                          <a:rPr lang="en-US" sz="2800" i="1" dirty="0">
                            <a:latin typeface="Cambria Math" charset="0"/>
                          </a:rPr>
                          <m:t>, −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</m:oMath>
                </a14:m>
                <a:endParaRPr lang="en-AU" sz="2800" dirty="0" smtClean="0"/>
              </a:p>
              <a:p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-radius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4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-radius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49136"/>
                <a:ext cx="5358604" cy="2765235"/>
              </a:xfrm>
              <a:blipFill rotWithShape="0">
                <a:blip r:embed="rId3"/>
                <a:stretch>
                  <a:fillRect l="-2275" t="-3524" r="-2162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20" y="1847530"/>
            <a:ext cx="5170582" cy="3335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60667" y="3979516"/>
                <a:ext cx="1446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(−1, 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667" y="3979516"/>
                <a:ext cx="14464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ltiply 5"/>
          <p:cNvSpPr/>
          <p:nvPr/>
        </p:nvSpPr>
        <p:spPr>
          <a:xfrm>
            <a:off x="9276202" y="3638175"/>
            <a:ext cx="430887" cy="430887"/>
          </a:xfrm>
          <a:prstGeom prst="mathMultiply">
            <a:avLst>
              <a:gd name="adj1" fmla="val 25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4733" y="5109170"/>
                <a:ext cx="376558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16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AU" sz="2800" i="1">
                                      <a:latin typeface="Cambria Math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33" y="5109170"/>
                <a:ext cx="3765583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1504</TotalTime>
  <Words>723</Words>
  <Application>Microsoft Macintosh PowerPoint</Application>
  <PresentationFormat>Widescreen</PresentationFormat>
  <Paragraphs>165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Cambria Math</vt:lpstr>
      <vt:lpstr>Retrospect</vt:lpstr>
      <vt:lpstr>Conic Sections</vt:lpstr>
      <vt:lpstr>Conic Sections</vt:lpstr>
      <vt:lpstr>Conic Sections – Circles</vt:lpstr>
      <vt:lpstr>Conic Sections – Circles</vt:lpstr>
      <vt:lpstr>Example 1</vt:lpstr>
      <vt:lpstr>Example 2</vt:lpstr>
      <vt:lpstr>Conic Sections – Ellipses</vt:lpstr>
      <vt:lpstr>Conic Sections – Ellipses</vt:lpstr>
      <vt:lpstr>Example 1</vt:lpstr>
      <vt:lpstr>Example 2</vt:lpstr>
      <vt:lpstr>Conic Sections – Hyperbolas</vt:lpstr>
      <vt:lpstr>Conic Sections – Hyperbola</vt:lpstr>
      <vt:lpstr>Example 1</vt:lpstr>
      <vt:lpstr>Example 2</vt:lpstr>
      <vt:lpstr>Example 2</vt:lpstr>
      <vt:lpstr>Conic Sections - Parabolas</vt:lpstr>
      <vt:lpstr>Conic Sections – Parabolas</vt:lpstr>
      <vt:lpstr>Example 1</vt:lpstr>
      <vt:lpstr>Example 2</vt:lpstr>
      <vt:lpstr>Example 3</vt:lpstr>
      <vt:lpstr>Practice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Conic Sections</dc:title>
  <dc:creator>Aaron Stockdill</dc:creator>
  <cp:lastModifiedBy>Aaron Stockdill</cp:lastModifiedBy>
  <cp:revision>70</cp:revision>
  <cp:lastPrinted>2016-02-10T06:18:54Z</cp:lastPrinted>
  <dcterms:created xsi:type="dcterms:W3CDTF">2016-01-14T04:55:19Z</dcterms:created>
  <dcterms:modified xsi:type="dcterms:W3CDTF">2016-03-31T08:41:08Z</dcterms:modified>
</cp:coreProperties>
</file>