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56" r:id="rId2"/>
    <p:sldId id="268" r:id="rId3"/>
    <p:sldId id="269" r:id="rId4"/>
    <p:sldId id="270" r:id="rId5"/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37"/>
  </p:normalViewPr>
  <p:slideViewPr>
    <p:cSldViewPr snapToGrid="0" snapToObjects="1">
      <p:cViewPr varScale="1">
        <p:scale>
          <a:sx n="93" d="100"/>
          <a:sy n="93" d="100"/>
        </p:scale>
        <p:origin x="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16250-DEFA-EF41-894B-144BC23D111C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13ABF-433C-C743-AD6D-C9C9FAC8B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Symbols they may not have seen before</a:t>
            </a:r>
          </a:p>
          <a:p>
            <a:endParaRPr lang="en-US" dirty="0" smtClean="0"/>
          </a:p>
          <a:p>
            <a:r>
              <a:rPr lang="en-US" dirty="0" smtClean="0"/>
              <a:t>The book says Naturals start at 1. I think this</a:t>
            </a:r>
            <a:r>
              <a:rPr lang="en-US" baseline="0" dirty="0" smtClean="0"/>
              <a:t> is less correct (see ZF Set Theory and Computer Science), but there is no agreed-upon definition.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13ABF-433C-C743-AD6D-C9C9FAC8BF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6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Symbols they may not have seen before</a:t>
            </a:r>
          </a:p>
          <a:p>
            <a:endParaRPr lang="en-US" dirty="0" smtClean="0"/>
          </a:p>
          <a:p>
            <a:r>
              <a:rPr lang="en-US" dirty="0" smtClean="0"/>
              <a:t>Sometimes {x : rule} is written {x | rule}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13ABF-433C-C743-AD6D-C9C9FAC8BF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is the same as 5/1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13ABF-433C-C743-AD6D-C9C9FAC8BF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3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13ABF-433C-C743-AD6D-C9C9FAC8BF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8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10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3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0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3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1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3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3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14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40.png"/><Relationship Id="rId6" Type="http://schemas.openxmlformats.org/officeDocument/2006/relationships/image" Target="../media/image50.png"/><Relationship Id="rId7" Type="http://schemas.openxmlformats.org/officeDocument/2006/relationships/image" Target="../media/image60.png"/><Relationship Id="rId8" Type="http://schemas.openxmlformats.org/officeDocument/2006/relationships/image" Target="../media/image70.png"/><Relationship Id="rId9" Type="http://schemas.openxmlformats.org/officeDocument/2006/relationships/image" Target="../media/image80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11.png"/><Relationship Id="rId4" Type="http://schemas.openxmlformats.org/officeDocument/2006/relationships/image" Target="../media/image120.png"/><Relationship Id="rId5" Type="http://schemas.openxmlformats.org/officeDocument/2006/relationships/image" Target="../media/image130.png"/><Relationship Id="rId6" Type="http://schemas.openxmlformats.org/officeDocument/2006/relationships/image" Target="../media/image140.png"/><Relationship Id="rId7" Type="http://schemas.openxmlformats.org/officeDocument/2006/relationships/image" Target="../media/image150.png"/><Relationship Id="rId8" Type="http://schemas.openxmlformats.org/officeDocument/2006/relationships/image" Target="../media/image160.png"/><Relationship Id="rId9" Type="http://schemas.openxmlformats.org/officeDocument/2006/relationships/image" Target="../media/image170.png"/><Relationship Id="rId10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Preliminaries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Notation, Long Division &amp; The Formula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 Sheet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07" y="1913250"/>
            <a:ext cx="4493312" cy="4219260"/>
          </a:xfrm>
        </p:spPr>
      </p:pic>
      <p:sp>
        <p:nvSpPr>
          <p:cNvPr id="5" name="TextBox 4"/>
          <p:cNvSpPr txBox="1"/>
          <p:nvPr/>
        </p:nvSpPr>
        <p:spPr>
          <a:xfrm>
            <a:off x="3879506" y="5442332"/>
            <a:ext cx="449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Trajan Pro" charset="0"/>
                <a:ea typeface="Trajan Pro" charset="0"/>
                <a:cs typeface="Trajan Pro" charset="0"/>
              </a:rPr>
              <a:t>Your precious</a:t>
            </a:r>
            <a:r>
              <a:rPr lang="is-IS" sz="2800" dirty="0" smtClean="0">
                <a:solidFill>
                  <a:srgbClr val="FFC000"/>
                </a:solidFill>
                <a:latin typeface="Trajan Pro" charset="0"/>
                <a:ea typeface="Trajan Pro" charset="0"/>
                <a:cs typeface="Trajan Pro" charset="0"/>
              </a:rPr>
              <a:t>…</a:t>
            </a:r>
            <a:endParaRPr lang="en-US" sz="2800" dirty="0">
              <a:solidFill>
                <a:srgbClr val="FFC000"/>
              </a:solidFill>
              <a:latin typeface="Trajan Pro" charset="0"/>
              <a:ea typeface="Trajan Pro" charset="0"/>
              <a:cs typeface="Trajan 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83" y="4747078"/>
            <a:ext cx="766036" cy="6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58" y="0"/>
            <a:ext cx="4849684" cy="685800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3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59" y="0"/>
            <a:ext cx="484968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8277" y="627961"/>
            <a:ext cx="1308465" cy="262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99962" y="627960"/>
            <a:ext cx="1440668" cy="2963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3850" y="627960"/>
            <a:ext cx="1622020" cy="41092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48277" y="3459296"/>
            <a:ext cx="3115231" cy="3294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64062" y="179128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Generally Useful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4061" y="2309076"/>
            <a:ext cx="340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Complex Numbers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4060" y="2826869"/>
            <a:ext cx="340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Conics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4060" y="3344662"/>
            <a:ext cx="340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???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/>
      <p:bldP spid="10" grpId="0"/>
      <p:bldP spid="10" grpId="1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59" y="0"/>
            <a:ext cx="4849683" cy="6858000"/>
          </a:xfrm>
        </p:spPr>
      </p:pic>
      <p:sp>
        <p:nvSpPr>
          <p:cNvPr id="5" name="Rectangle 4"/>
          <p:cNvSpPr/>
          <p:nvPr/>
        </p:nvSpPr>
        <p:spPr>
          <a:xfrm>
            <a:off x="3955056" y="627962"/>
            <a:ext cx="3679634" cy="21593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69463" y="4395730"/>
            <a:ext cx="1308465" cy="1531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5055" y="2732183"/>
            <a:ext cx="4340645" cy="1740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55054" y="627962"/>
            <a:ext cx="1322026" cy="2104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64062" y="179128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4061" y="2309076"/>
            <a:ext cx="340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59" y="0"/>
            <a:ext cx="4849683" cy="6858000"/>
          </a:xfrm>
        </p:spPr>
      </p:pic>
      <p:sp>
        <p:nvSpPr>
          <p:cNvPr id="5" name="Rectangle 4"/>
          <p:cNvSpPr/>
          <p:nvPr/>
        </p:nvSpPr>
        <p:spPr>
          <a:xfrm>
            <a:off x="5233012" y="473724"/>
            <a:ext cx="815248" cy="15974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99970" y="374574"/>
            <a:ext cx="3899971" cy="2390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99970" y="2765233"/>
            <a:ext cx="1663548" cy="3877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59420" y="2652310"/>
            <a:ext cx="2248146" cy="3990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64062" y="179128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Generally Useful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4062" y="231450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Magic Triangles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4062" y="283772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Trigonometry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62" y="3360943"/>
            <a:ext cx="34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Shapes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99970" y="374574"/>
            <a:ext cx="4307596" cy="6283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10" grpId="0"/>
      <p:bldP spid="12" grpId="0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1671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Any Questions?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Delta </a:t>
            </a:r>
            <a:r>
              <a:rPr lang="en-US" sz="2800" dirty="0"/>
              <a:t>Workbook</a:t>
            </a:r>
          </a:p>
          <a:p>
            <a:r>
              <a:rPr lang="en-US" sz="2800" dirty="0"/>
              <a:t>    </a:t>
            </a:r>
            <a:r>
              <a:rPr lang="en-US" sz="2800"/>
              <a:t>Exercise </a:t>
            </a:r>
            <a:r>
              <a:rPr lang="en-US" sz="2800" smtClean="0"/>
              <a:t>26.1, page 237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Workbook</a:t>
            </a:r>
          </a:p>
          <a:p>
            <a:r>
              <a:rPr lang="en-US" sz="2800" dirty="0"/>
              <a:t>    Try the synthetic division questions using long division, pages </a:t>
            </a:r>
            <a:r>
              <a:rPr lang="en-US" sz="2800" dirty="0" smtClean="0"/>
              <a:t>2-3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Try the domain and range questions on page 13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61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27" y="1800114"/>
            <a:ext cx="1712693" cy="599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4215" y="2697372"/>
            <a:ext cx="5455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This work is licensed under a Creative Commons Attribution-NonCommercial-ShareAlike 4.0 International License.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215" y="5360418"/>
            <a:ext cx="5455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Aaron </a:t>
            </a:r>
            <a:r>
              <a:rPr lang="en-GB" sz="2800" dirty="0" err="1" smtClean="0"/>
              <a:t>Stockdill</a:t>
            </a:r>
            <a:endParaRPr lang="en-GB" sz="2800" dirty="0"/>
          </a:p>
          <a:p>
            <a:pPr algn="ctr"/>
            <a:r>
              <a:rPr lang="en-GB" sz="2800" dirty="0" smtClean="0"/>
              <a:t>2016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09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24152" y="2503008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ℝ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2" y="2503008"/>
                <a:ext cx="349455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24151" y="3042269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ℤ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1" y="3042269"/>
                <a:ext cx="29815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24150" y="3581530"/>
                <a:ext cx="3558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0" y="3581530"/>
                <a:ext cx="355867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30562" y="412079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ℕ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62" y="4120791"/>
                <a:ext cx="34945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9799" y="4658387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99" y="4658387"/>
                <a:ext cx="298159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53587" y="2456841"/>
            <a:ext cx="324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Real Numbers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853587" y="2996102"/>
            <a:ext cx="324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Integers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3586" y="3528980"/>
            <a:ext cx="470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Rational Numbers (Fractions)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3585" y="4062710"/>
            <a:ext cx="1019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Natural Numbers (With </a:t>
            </a:r>
            <a:r>
              <a:rPr lang="en-US" sz="2800" i="1" dirty="0" smtClean="0"/>
              <a:t>NO</a:t>
            </a:r>
            <a:r>
              <a:rPr lang="en-US" sz="2800" dirty="0" smtClean="0"/>
              <a:t> zero)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3587" y="4593133"/>
            <a:ext cx="324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Complex Numbers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74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24152" y="2503008"/>
                <a:ext cx="15488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{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 :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𝑟𝑢𝑙𝑒</m:t>
                      </m:r>
                      <m:r>
                        <a:rPr lang="en-AU" sz="2800" b="0" i="1" smtClean="0"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2" y="2503008"/>
                <a:ext cx="1548822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24151" y="3042269"/>
                <a:ext cx="9385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∈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1" y="3042269"/>
                <a:ext cx="938527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24150" y="3581530"/>
                <a:ext cx="1025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𝐴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⊆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50" y="3581530"/>
                <a:ext cx="102540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30562" y="4120791"/>
                <a:ext cx="9629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𝐴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∩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62" y="4120791"/>
                <a:ext cx="962956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9799" y="4658387"/>
                <a:ext cx="9629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𝐴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∪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99" y="4658387"/>
                <a:ext cx="962956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40334" y="2456841"/>
                <a:ext cx="78955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Build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800" dirty="0" err="1" smtClean="0"/>
                  <a:t>s</a:t>
                </a:r>
                <a:r>
                  <a:rPr lang="en-US" sz="2800" dirty="0" smtClean="0"/>
                  <a:t> that match the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𝑟𝑢𝑙𝑒</m:t>
                    </m:r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34" y="2456841"/>
                <a:ext cx="7895537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1543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40333" y="2996102"/>
                <a:ext cx="78955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800" dirty="0" smtClean="0"/>
                  <a:t> is an element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800" dirty="0" smtClean="0"/>
                  <a:t> (i.e.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𝑥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is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800" dirty="0" smtClean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33" y="2996102"/>
                <a:ext cx="7895537" cy="523220"/>
              </a:xfrm>
              <a:prstGeom prst="rect">
                <a:avLst/>
              </a:prstGeom>
              <a:blipFill rotWithShape="0"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40333" y="3528980"/>
                <a:ext cx="8366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is a subset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800" dirty="0" smtClean="0"/>
                  <a:t> (i.e. everything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800" dirty="0" smtClean="0"/>
                  <a:t> is also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800" dirty="0" smtClean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33" y="3528980"/>
                <a:ext cx="8366185" cy="523220"/>
              </a:xfrm>
              <a:prstGeom prst="rect">
                <a:avLst/>
              </a:prstGeom>
              <a:blipFill rotWithShape="0">
                <a:blip r:embed="rId10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40332" y="4062710"/>
                <a:ext cx="101912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intersect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(i.e. everything that is in both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i="1" dirty="0" smtClean="0"/>
                  <a:t>and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800" dirty="0" smtClean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32" y="4062710"/>
                <a:ext cx="10191269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40334" y="4593133"/>
                <a:ext cx="87516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union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(i.e. everything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𝐴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i="1" dirty="0" smtClean="0"/>
                  <a:t>or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800" dirty="0" smtClean="0"/>
                  <a:t>, </a:t>
                </a:r>
                <a:r>
                  <a:rPr lang="en-US" sz="2800" i="1" dirty="0" smtClean="0"/>
                  <a:t>or both</a:t>
                </a:r>
                <a:r>
                  <a:rPr lang="en-US" sz="2800" dirty="0" smtClean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34" y="4593133"/>
                <a:ext cx="8751666" cy="523220"/>
              </a:xfrm>
              <a:prstGeom prst="rect">
                <a:avLst/>
              </a:prstGeom>
              <a:blipFill rotWithShape="0">
                <a:blip r:embed="rId1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4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sz="2800" dirty="0" smtClean="0"/>
              </a:p>
              <a:p>
                <a:r>
                  <a:rPr lang="en-US" sz="2800" dirty="0" smtClean="0"/>
                  <a:t>Is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charset="0"/>
                      </a:rPr>
                      <m:t>5∈</m:t>
                    </m:r>
                    <m:r>
                      <a:rPr lang="en-AU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ℤ</m:t>
                    </m:r>
                  </m:oMath>
                </a14:m>
                <a:r>
                  <a:rPr lang="en-US" sz="2800" dirty="0" smtClean="0"/>
                  <a:t>?</a:t>
                </a:r>
              </a:p>
              <a:p>
                <a:r>
                  <a:rPr lang="en-US" sz="2800" dirty="0" smtClean="0"/>
                  <a:t>Is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charset="0"/>
                      </a:rPr>
                      <m:t>5∈</m:t>
                    </m:r>
                    <m:r>
                      <a:rPr lang="en-AU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ℚ</m:t>
                    </m:r>
                  </m:oMath>
                </a14:m>
                <a:r>
                  <a:rPr lang="en-US" sz="2800" dirty="0" smtClean="0"/>
                  <a:t>?</a:t>
                </a:r>
              </a:p>
              <a:p>
                <a:r>
                  <a:rPr lang="en-US" sz="2800" dirty="0" smtClean="0"/>
                  <a:t>What is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 :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∈</m:t>
                        </m:r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 </m:t>
                        </m:r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AU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AU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AU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even</m:t>
                        </m:r>
                      </m:e>
                    </m:d>
                    <m:r>
                      <a:rPr lang="en-AU" sz="2800" b="0" i="1" smtClean="0">
                        <a:latin typeface="Cambria Math" charset="0"/>
                      </a:rPr>
                      <m:t>∩</m:t>
                    </m:r>
                    <m:d>
                      <m:dPr>
                        <m:begChr m:val="{"/>
                        <m:endChr m:val="}"/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1, 2, 3, 4, 5</m:t>
                        </m:r>
                      </m:e>
                    </m:d>
                  </m:oMath>
                </a14:m>
                <a:r>
                  <a:rPr lang="en-US" sz="2800" dirty="0" smtClean="0"/>
                  <a:t>?</a:t>
                </a:r>
              </a:p>
              <a:p>
                <a:r>
                  <a:rPr lang="en-US" sz="2800" dirty="0" smtClean="0"/>
                  <a:t>What is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ℤ</m:t>
                    </m:r>
                    <m:r>
                      <a:rPr lang="en-AU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∪</m:t>
                    </m:r>
                    <m:r>
                      <a:rPr lang="en-AU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ℚ</m:t>
                    </m:r>
                  </m:oMath>
                </a14:m>
                <a:r>
                  <a:rPr lang="en-US" sz="2800" dirty="0" smtClean="0"/>
                  <a:t>?</a:t>
                </a:r>
              </a:p>
              <a:p>
                <a:r>
                  <a:rPr lang="en-US" sz="2800" dirty="0" smtClean="0"/>
                  <a:t>Using this, which of these is true?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</a:t>
                </a:r>
                <a:r>
                  <a:rPr 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ℤ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ℚ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 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ℤ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ℚ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 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ℤ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⊇</m:t>
                    </m:r>
                    <m:r>
                      <a:rPr lang="en-AU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ℚ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95282" y="2353235"/>
            <a:ext cx="190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95282" y="2931728"/>
            <a:ext cx="190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88175" y="3467449"/>
                <a:ext cx="19094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{2, 4}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175" y="3467449"/>
                <a:ext cx="1909483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72739" y="4041350"/>
                <a:ext cx="19094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739" y="4041350"/>
                <a:ext cx="1909483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52681" y="5190565"/>
            <a:ext cx="1156447" cy="51098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38835" y="5130249"/>
            <a:ext cx="1156447" cy="51098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Workbook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Have a look at the domain and range questions on page 13</a:t>
            </a:r>
          </a:p>
        </p:txBody>
      </p:sp>
    </p:spTree>
    <p:extLst>
      <p:ext uri="{BB962C8B-B14F-4D97-AF65-F5344CB8AC3E}">
        <p14:creationId xmlns:p14="http://schemas.microsoft.com/office/powerpoint/2010/main" val="11056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AU" sz="2800" dirty="0" smtClean="0"/>
              <a:t>”</a:t>
            </a:r>
            <a:r>
              <a:rPr lang="en-US" sz="2800" dirty="0" smtClean="0"/>
              <a:t>traditional” version of Synthetic Division</a:t>
            </a:r>
          </a:p>
          <a:p>
            <a:r>
              <a:rPr lang="en-US" sz="2800" dirty="0" smtClean="0"/>
              <a:t>You will see synthetic division in the book, and in class</a:t>
            </a:r>
          </a:p>
          <a:p>
            <a:r>
              <a:rPr lang="en-US" sz="2800" dirty="0" smtClean="0"/>
              <a:t>We will cover long division as it has fewer restrictions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99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47836" y="2659637"/>
                <a:ext cx="98796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 −2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836" y="2659637"/>
                <a:ext cx="987963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44017" y="2658034"/>
                <a:ext cx="31939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−2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 −6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017" y="2658034"/>
                <a:ext cx="3193951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535799" y="2650672"/>
            <a:ext cx="3402169" cy="404078"/>
            <a:chOff x="3803547" y="2636369"/>
            <a:chExt cx="2417959" cy="28951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899647" y="2649069"/>
              <a:ext cx="232185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>
              <a:off x="3803547" y="2636369"/>
              <a:ext cx="139080" cy="289513"/>
            </a:xfrm>
            <a:prstGeom prst="arc">
              <a:avLst>
                <a:gd name="adj1" fmla="val 16935881"/>
                <a:gd name="adj2" fmla="val 460830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43581" y="2238132"/>
                <a:ext cx="4593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581" y="2238132"/>
                <a:ext cx="459357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73468" y="3083739"/>
                <a:ext cx="20288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−(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−2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468" y="3083739"/>
                <a:ext cx="202882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671016" y="3606792"/>
            <a:ext cx="16334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90814" y="3589693"/>
                <a:ext cx="22471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0    −6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814" y="3589693"/>
                <a:ext cx="2247154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68818" y="2218284"/>
                <a:ext cx="6267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− 6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818" y="2218284"/>
                <a:ext cx="626775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22282" y="4005259"/>
                <a:ext cx="22190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−(− 6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+12</m:t>
                      </m:r>
                      <m:r>
                        <a:rPr lang="en-AU" sz="28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82" y="4005259"/>
                <a:ext cx="2219069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6202938" y="4512227"/>
            <a:ext cx="18326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615068" y="4549126"/>
                <a:ext cx="280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068" y="4549126"/>
                <a:ext cx="280525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97280" y="5405718"/>
                <a:ext cx="85756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Thus </a:t>
                </a:r>
                <a14:m>
                  <m:oMath xmlns:m="http://schemas.openxmlformats.org/officeDocument/2006/math">
                    <m:r>
                      <a:rPr lang="en-AU" sz="2800" b="0" i="0" smtClean="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AU" sz="2800" b="0" i="1" smtClean="0"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en-AU" sz="2800" b="0" i="1" smtClean="0">
                        <a:latin typeface="Cambria Math" charset="0"/>
                      </a:rPr>
                      <m:t>−2</m:t>
                    </m:r>
                    <m:sSup>
                      <m:sSup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AU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800" b="0" i="1" smtClean="0">
                        <a:latin typeface="Cambria Math" charset="0"/>
                      </a:rPr>
                      <m:t>−6</m:t>
                    </m:r>
                    <m:r>
                      <a:rPr lang="en-AU" sz="2800" b="0" i="1" smtClean="0">
                        <a:latin typeface="Cambria Math" charset="0"/>
                      </a:rPr>
                      <m:t>𝑥</m:t>
                    </m:r>
                    <m:r>
                      <a:rPr lang="en-AU" sz="2800" b="0" i="1" smtClean="0">
                        <a:latin typeface="Cambria Math" charset="0"/>
                      </a:rPr>
                      <m:t>+12)÷</m:t>
                    </m:r>
                    <m:d>
                      <m:d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 −2</m:t>
                        </m:r>
                      </m:e>
                    </m:d>
                  </m:oMath>
                </a14:m>
                <a:r>
                  <a:rPr lang="en-US" sz="2800" dirty="0" smtClean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AU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800" b="0" i="1" smtClean="0">
                        <a:latin typeface="Cambria Math" charset="0"/>
                      </a:rPr>
                      <m:t>−6</m:t>
                    </m:r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5405718"/>
                <a:ext cx="8575638" cy="523220"/>
              </a:xfrm>
              <a:prstGeom prst="rect">
                <a:avLst/>
              </a:prstGeom>
              <a:blipFill rotWithShape="0">
                <a:blip r:embed="rId10"/>
                <a:stretch>
                  <a:fillRect l="-1421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  <p:bldP spid="8" grpId="0"/>
      <p:bldP spid="1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5563521"/>
                <a:ext cx="10058400" cy="77118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Thus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9</m:t>
                        </m:r>
                        <m:sSup>
                          <m:sSupPr>
                            <m:ctrlPr>
                              <a:rPr lang="en-AU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AU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AU" sz="2800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AU" sz="2800" b="0" i="1" smtClean="0">
                            <a:latin typeface="Cambria Math" charset="0"/>
                          </a:rPr>
                          <m:t>−16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−10</m:t>
                        </m:r>
                      </m:e>
                    </m:d>
                    <m:r>
                      <a:rPr lang="en-AU" sz="2800" b="0" i="1" smtClean="0">
                        <a:latin typeface="Cambria Math" charset="0"/>
                      </a:rPr>
                      <m:t>÷(3</m:t>
                    </m:r>
                    <m:r>
                      <a:rPr lang="en-AU" sz="2800" b="0" i="1" smtClean="0">
                        <a:latin typeface="Cambria Math" charset="0"/>
                      </a:rPr>
                      <m:t>𝑥</m:t>
                    </m:r>
                    <m:r>
                      <a:rPr lang="en-AU" sz="2800" b="0" i="1" smtClean="0">
                        <a:latin typeface="Cambria Math" charset="0"/>
                      </a:rPr>
                      <m:t>+2)</m:t>
                    </m:r>
                  </m:oMath>
                </a14:m>
                <a:r>
                  <a:rPr lang="en-US" sz="2800" dirty="0" smtClean="0"/>
                  <a:t> is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charset="0"/>
                      </a:rPr>
                      <m:t>3</m:t>
                    </m:r>
                    <m:sSup>
                      <m:sSupPr>
                        <m:ctrlPr>
                          <a:rPr lang="en-AU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AU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800" b="0" i="1" smtClean="0">
                        <a:latin typeface="Cambria Math" charset="0"/>
                      </a:rPr>
                      <m:t>−2</m:t>
                    </m:r>
                    <m:r>
                      <a:rPr lang="en-AU" sz="2800" b="0" i="1" smtClean="0">
                        <a:latin typeface="Cambria Math" charset="0"/>
                      </a:rPr>
                      <m:t>𝑥</m:t>
                    </m:r>
                    <m:r>
                      <a:rPr lang="en-AU" sz="2800" b="0" i="1" smtClean="0">
                        <a:latin typeface="Cambria Math" charset="0"/>
                      </a:rPr>
                      <m:t>−4−</m:t>
                    </m:r>
                    <m:f>
                      <m:fPr>
                        <m:ctrlPr>
                          <a:rPr lang="bg-BG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AU" sz="2800" b="0" i="1" smtClean="0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AU" sz="2800" b="0" i="1" smtClean="0">
                            <a:latin typeface="Cambria Math" charset="0"/>
                          </a:rPr>
                          <m:t>3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AU" sz="2800" b="0" i="1" smtClean="0">
                            <a:latin typeface="Cambria Math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5563521"/>
                <a:ext cx="10058400" cy="771180"/>
              </a:xfrm>
              <a:blipFill rotWithShape="0">
                <a:blip r:embed="rId2"/>
                <a:stretch>
                  <a:fillRect l="-121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35799" y="2364230"/>
            <a:ext cx="3759267" cy="404078"/>
            <a:chOff x="3803547" y="2636369"/>
            <a:chExt cx="2417959" cy="28951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99647" y="2649069"/>
              <a:ext cx="232185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rc 5"/>
            <p:cNvSpPr/>
            <p:nvPr/>
          </p:nvSpPr>
          <p:spPr>
            <a:xfrm>
              <a:off x="3803547" y="2636369"/>
              <a:ext cx="139080" cy="289513"/>
            </a:xfrm>
            <a:prstGeom prst="arc">
              <a:avLst>
                <a:gd name="adj1" fmla="val 16935881"/>
                <a:gd name="adj2" fmla="val 460830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51811" y="2348438"/>
                <a:ext cx="11081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3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+2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811" y="2348438"/>
                <a:ext cx="110818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82117" y="2364230"/>
                <a:ext cx="35129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9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+0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−16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−10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17" y="2364230"/>
                <a:ext cx="351294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97415" y="1951069"/>
                <a:ext cx="6581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3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415" y="1951069"/>
                <a:ext cx="65812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65223" y="2709298"/>
                <a:ext cx="22247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−(9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+6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23" y="2709298"/>
                <a:ext cx="2224776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4752030" y="3177512"/>
            <a:ext cx="1703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65885" y="3174062"/>
                <a:ext cx="19522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−6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−16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885" y="3174062"/>
                <a:ext cx="1952265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21272" y="1948689"/>
                <a:ext cx="7498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−2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272" y="1948689"/>
                <a:ext cx="74988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36224" y="3554476"/>
                <a:ext cx="2554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−(−6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−  4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24" y="3554476"/>
                <a:ext cx="2554994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5477611" y="4007397"/>
            <a:ext cx="19715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68420" y="4023972"/>
                <a:ext cx="1773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−12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−10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420" y="4023972"/>
                <a:ext cx="1773434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723174" y="1936546"/>
                <a:ext cx="5482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174" y="1936546"/>
                <a:ext cx="548227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063551" y="4383934"/>
                <a:ext cx="22976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−(−12</m:t>
                      </m:r>
                      <m:r>
                        <a:rPr lang="en-AU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AU" sz="2800" b="0" i="1" smtClean="0">
                          <a:latin typeface="Cambria Math" charset="0"/>
                        </a:rPr>
                        <m:t>−  8)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551" y="4383934"/>
                <a:ext cx="2297617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6313721" y="4836856"/>
            <a:ext cx="19715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51472" y="4869065"/>
                <a:ext cx="5482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charset="0"/>
                        </a:rPr>
                        <m:t>−2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472" y="4869065"/>
                <a:ext cx="548227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50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4" grpId="0"/>
      <p:bldP spid="15" grpId="0"/>
      <p:bldP spid="16" grpId="1"/>
      <p:bldP spid="20" grpId="0"/>
      <p:bldP spid="21" grpId="0"/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Delta Workbook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Exercise 26.1, page 237</a:t>
            </a:r>
          </a:p>
          <a:p>
            <a:endParaRPr lang="en-US" sz="2800" dirty="0"/>
          </a:p>
          <a:p>
            <a:r>
              <a:rPr lang="en-US" sz="2800" dirty="0" smtClean="0"/>
              <a:t>Workbook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Try the synthetic division questions using long division, pages 2-3</a:t>
            </a:r>
          </a:p>
        </p:txBody>
      </p:sp>
    </p:spTree>
    <p:extLst>
      <p:ext uri="{BB962C8B-B14F-4D97-AF65-F5344CB8AC3E}">
        <p14:creationId xmlns:p14="http://schemas.microsoft.com/office/powerpoint/2010/main" val="7841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227</TotalTime>
  <Words>414</Words>
  <Application>Microsoft Macintosh PowerPoint</Application>
  <PresentationFormat>Widescreen</PresentationFormat>
  <Paragraphs>108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Cambria Math</vt:lpstr>
      <vt:lpstr>Trajan Pro</vt:lpstr>
      <vt:lpstr>Retrospect</vt:lpstr>
      <vt:lpstr>Preliminaries</vt:lpstr>
      <vt:lpstr>Notation</vt:lpstr>
      <vt:lpstr>Notation</vt:lpstr>
      <vt:lpstr>Example</vt:lpstr>
      <vt:lpstr>Practice</vt:lpstr>
      <vt:lpstr>Long Division</vt:lpstr>
      <vt:lpstr>Example 1</vt:lpstr>
      <vt:lpstr>Example 2</vt:lpstr>
      <vt:lpstr>Practice</vt:lpstr>
      <vt:lpstr>Formula Sheet</vt:lpstr>
      <vt:lpstr>PowerPoint Presentation</vt:lpstr>
      <vt:lpstr>PowerPoint Presentation</vt:lpstr>
      <vt:lpstr>PowerPoint Presentation</vt:lpstr>
      <vt:lpstr>PowerPoint Presentation</vt:lpstr>
      <vt:lpstr>Do Now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Preliminaries</dc:title>
  <dc:creator>Aaron Stockdill</dc:creator>
  <cp:lastModifiedBy>Aaron Stockdill</cp:lastModifiedBy>
  <cp:revision>29</cp:revision>
  <cp:lastPrinted>2016-01-16T23:18:47Z</cp:lastPrinted>
  <dcterms:created xsi:type="dcterms:W3CDTF">2016-01-14T00:52:50Z</dcterms:created>
  <dcterms:modified xsi:type="dcterms:W3CDTF">2016-02-10T06:04:04Z</dcterms:modified>
</cp:coreProperties>
</file>