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57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/>
    <p:restoredTop sz="94682"/>
  </p:normalViewPr>
  <p:slideViewPr>
    <p:cSldViewPr snapToGrid="0" snapToObjects="1">
      <p:cViewPr varScale="1">
        <p:scale>
          <a:sx n="98" d="100"/>
          <a:sy n="98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2E520-1A8D-0847-B3CF-B2B9998A407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D2177-7F9F-1647-8301-77545A448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D2177-7F9F-1647-8301-77545A448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3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D2177-7F9F-1647-8301-77545A448E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Vectors, Roots of Unity &amp; Regular Polygons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Polygons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First off, what if the polygon doesn’t have “radius” 1? Then the the equation for a polygon with radius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becomes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We can also combine polygons by multiplying (adding two polygons together) or dividing (removing one polygon from another).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62607" y="3081809"/>
                <a:ext cx="13345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7" y="3081809"/>
                <a:ext cx="133453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88745" y="2321169"/>
            <a:ext cx="4391085" cy="4009293"/>
            <a:chOff x="3961604" y="2321169"/>
            <a:chExt cx="4391085" cy="400929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135129" y="2321169"/>
              <a:ext cx="0" cy="400929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961604" y="4411048"/>
              <a:ext cx="4391085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complex polynomial to generate the following shape?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rot="18900000">
            <a:off x="2201542" y="3158969"/>
            <a:ext cx="2504158" cy="25041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/>
          <p:cNvSpPr/>
          <p:nvPr/>
        </p:nvSpPr>
        <p:spPr>
          <a:xfrm rot="5400000">
            <a:off x="2273866" y="3045093"/>
            <a:ext cx="3169016" cy="273191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689076" y="2631989"/>
            <a:ext cx="3546389" cy="3534032"/>
          </a:xfrm>
          <a:custGeom>
            <a:avLst/>
            <a:gdLst>
              <a:gd name="connsiteX0" fmla="*/ 3546389 w 3546389"/>
              <a:gd name="connsiteY0" fmla="*/ 1779373 h 3534032"/>
              <a:gd name="connsiteX1" fmla="*/ 1767016 w 3546389"/>
              <a:gd name="connsiteY1" fmla="*/ 0 h 3534032"/>
              <a:gd name="connsiteX2" fmla="*/ 803189 w 3546389"/>
              <a:gd name="connsiteY2" fmla="*/ 197708 h 3534032"/>
              <a:gd name="connsiteX3" fmla="*/ 0 w 3546389"/>
              <a:gd name="connsiteY3" fmla="*/ 1791730 h 3534032"/>
              <a:gd name="connsiteX4" fmla="*/ 815546 w 3546389"/>
              <a:gd name="connsiteY4" fmla="*/ 3361038 h 3534032"/>
              <a:gd name="connsiteX5" fmla="*/ 1779373 w 3546389"/>
              <a:gd name="connsiteY5" fmla="*/ 3534032 h 3534032"/>
              <a:gd name="connsiteX6" fmla="*/ 3546389 w 3546389"/>
              <a:gd name="connsiteY6" fmla="*/ 1779373 h 353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389" h="3534032">
                <a:moveTo>
                  <a:pt x="3546389" y="1779373"/>
                </a:moveTo>
                <a:lnTo>
                  <a:pt x="1767016" y="0"/>
                </a:lnTo>
                <a:lnTo>
                  <a:pt x="803189" y="197708"/>
                </a:lnTo>
                <a:lnTo>
                  <a:pt x="0" y="1791730"/>
                </a:lnTo>
                <a:lnTo>
                  <a:pt x="815546" y="3361038"/>
                </a:lnTo>
                <a:lnTo>
                  <a:pt x="1779373" y="3534032"/>
                </a:lnTo>
                <a:lnTo>
                  <a:pt x="3546389" y="177937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62996" y="4586073"/>
            <a:ext cx="45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17884" y="2826539"/>
                <a:ext cx="12727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884" y="2826539"/>
                <a:ext cx="127278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17884" y="4220305"/>
                <a:ext cx="12727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884" y="4220305"/>
                <a:ext cx="127278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08991" y="3495392"/>
                <a:ext cx="19304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4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−16=0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991" y="3495392"/>
                <a:ext cx="193040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00455" y="4907380"/>
                <a:ext cx="17316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−8=0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455" y="4907380"/>
                <a:ext cx="173162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45295" y="5694395"/>
                <a:ext cx="35103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−16</m:t>
                          </m:r>
                        </m:e>
                      </m:d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−8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295" y="5694395"/>
                <a:ext cx="351032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0321817" y="2780372"/>
            <a:ext cx="192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Square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0325839" y="4110385"/>
            <a:ext cx="192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Triangle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10321816" y="5641289"/>
            <a:ext cx="192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Combined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22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33600"/>
            <a:ext cx="10058400" cy="38792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Questions?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Delta </a:t>
            </a: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Nothing this </a:t>
            </a:r>
            <a:r>
              <a:rPr lang="en-US" sz="2800" dirty="0" smtClean="0"/>
              <a:t>time.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Pages 213-215, 221-222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0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27" y="1800114"/>
            <a:ext cx="1712693" cy="599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4215" y="2697372"/>
            <a:ext cx="5455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work is licensed under a Creative Commons Attribution-NonCommercial-ShareAlike 4.0 International License.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215" y="5360418"/>
            <a:ext cx="545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Aaron </a:t>
            </a:r>
            <a:r>
              <a:rPr lang="en-GB" sz="2800" dirty="0" err="1" smtClean="0"/>
              <a:t>Stockdill</a:t>
            </a:r>
            <a:endParaRPr lang="en-GB" sz="2800" dirty="0"/>
          </a:p>
          <a:p>
            <a:pPr algn="ctr"/>
            <a:r>
              <a:rPr lang="en-GB" sz="2800" dirty="0" smtClean="0"/>
              <a:t>2016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33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on the Complex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2231"/>
            <a:ext cx="7747782" cy="43147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we consider what a complex number is, there are lots of possible answers. </a:t>
            </a:r>
          </a:p>
          <a:p>
            <a:endParaRPr lang="en-US" sz="800" dirty="0"/>
          </a:p>
          <a:p>
            <a:r>
              <a:rPr lang="en-US" sz="2800" dirty="0" smtClean="0"/>
              <a:t>A good answer is “a rotation,” but perhaps the most intuitive is a </a:t>
            </a:r>
            <a:r>
              <a:rPr lang="en-US" sz="2800" i="1" dirty="0" smtClean="0"/>
              <a:t>vector</a:t>
            </a:r>
            <a:r>
              <a:rPr lang="en-US" sz="2800" dirty="0" smtClean="0"/>
              <a:t>: an ordered collection of numbers.</a:t>
            </a:r>
          </a:p>
          <a:p>
            <a:endParaRPr lang="en-US" sz="800" dirty="0"/>
          </a:p>
          <a:p>
            <a:r>
              <a:rPr lang="en-US" sz="2800" dirty="0" smtClean="0"/>
              <a:t>Complex numbers are made of a </a:t>
            </a:r>
            <a:r>
              <a:rPr lang="en-US" sz="2800" i="1" dirty="0" smtClean="0"/>
              <a:t>real</a:t>
            </a:r>
            <a:r>
              <a:rPr lang="en-US" sz="2800" dirty="0" smtClean="0"/>
              <a:t> component, and an </a:t>
            </a:r>
            <a:r>
              <a:rPr lang="en-US" sz="2800" i="1" dirty="0" smtClean="0"/>
              <a:t>imaginary</a:t>
            </a:r>
            <a:r>
              <a:rPr lang="en-US" sz="2800" dirty="0" smtClean="0"/>
              <a:t> component.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559800" y="6424881"/>
            <a:ext cx="36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Copyright: © 2010 Universal Studios.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865" r="18865"/>
          <a:stretch/>
        </p:blipFill>
        <p:spPr>
          <a:xfrm>
            <a:off x="8897817" y="2526956"/>
            <a:ext cx="311247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on the Complex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2143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Addition and subtraction are defined in a simple way: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Multiplication is equally intuitive: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Division is gross in this form, so we generally convert to polar form first.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68825" y="2576384"/>
                <a:ext cx="65153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𝑏𝑖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±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𝑐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𝑑𝑖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±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𝑐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±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825" y="2576384"/>
                <a:ext cx="651531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47803" y="4106332"/>
                <a:ext cx="69573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𝑏𝑖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×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𝑐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𝑑𝑖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𝑎𝑐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 −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𝑏𝑑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𝑎𝑑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𝑏𝑐</m:t>
                          </m:r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03" y="4106332"/>
                <a:ext cx="695735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3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Polar form means to write in terms of a direction and magnitude. Generally we write </a:t>
            </a:r>
          </a:p>
          <a:p>
            <a:endParaRPr lang="en-US" sz="3200" dirty="0"/>
          </a:p>
          <a:p>
            <a:r>
              <a:rPr lang="en-US" sz="2800" dirty="0" smtClean="0"/>
              <a:t>We can then write some operations in a more simple way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61307" y="2811158"/>
                <a:ext cx="17303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r>
                        <a:rPr lang="en-AU" sz="2800" b="0" i="1" smtClean="0">
                          <a:latin typeface="Cambria Math" charset="0"/>
                        </a:rPr>
                        <m:t> 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cis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07" y="2811158"/>
                <a:ext cx="173034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0140" y="4693093"/>
                <a:ext cx="11353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|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r>
                        <a:rPr lang="en-AU" sz="2800" b="0" i="1" smtClean="0">
                          <a:latin typeface="Cambria Math" charset="0"/>
                        </a:rPr>
                        <m:t>|=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40" y="4693093"/>
                <a:ext cx="113531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0138" y="4693093"/>
                <a:ext cx="17406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arg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)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138" y="4693093"/>
                <a:ext cx="174066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75494" y="4465690"/>
                <a:ext cx="3347968" cy="885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cis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cis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𝑠</m:t>
                          </m:r>
                        </m:den>
                      </m:f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cis</m:t>
                          </m:r>
                        </m:fName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494" y="4465690"/>
                <a:ext cx="3347968" cy="8856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89856" y="4779591"/>
                <a:ext cx="34589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latin typeface="Cambria Math" charset="0"/>
                                    </a:rPr>
                                    <m:t>cis</m:t>
                                  </m:r>
                                </m:fName>
                                <m:e>
                                  <m:r>
                                    <a:rPr lang="en-AU" sz="2800" b="0" i="1" smtClean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cis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56" y="4779591"/>
                <a:ext cx="345896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8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to Polar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46978" y="2601095"/>
                <a:ext cx="5959004" cy="827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𝑎</m:t>
                      </m:r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𝑏𝑖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cis</m:t>
                          </m:r>
                        </m:fName>
                        <m:e>
                          <m:d>
                            <m:d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AU" sz="28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AU" sz="28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2800" b="0" i="0" smtClean="0">
                                          <a:latin typeface="Cambria Math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AU" sz="28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AU" sz="2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AU" sz="2800" b="0" i="1" smtClean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AU" sz="2800" b="0" i="1" smtClean="0"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n-AU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978" y="2601095"/>
                <a:ext cx="5959004" cy="8271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6978" y="3958346"/>
                <a:ext cx="52476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𝑧</m:t>
                      </m:r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cis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AU" sz="28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978" y="3958346"/>
                <a:ext cx="524765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29600" y="471704"/>
                <a:ext cx="3536415" cy="64633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 smtClean="0"/>
                  <a:t>The name cis literally comes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i="1" dirty="0" smtClean="0">
                        <a:latin typeface="Cambria Math" charset="0"/>
                      </a:rPr>
                      <m:t>cos</m:t>
                    </m:r>
                    <m:r>
                      <a:rPr lang="en-AU" i="1" dirty="0" smtClean="0">
                        <a:latin typeface="Cambria Math" charset="0"/>
                      </a:rPr>
                      <m:t>⁡+ </m:t>
                    </m:r>
                    <m:r>
                      <a:rPr lang="en-AU" i="1" dirty="0" err="1" smtClean="0">
                        <a:latin typeface="Cambria Math" charset="0"/>
                      </a:rPr>
                      <m:t>𝑖</m:t>
                    </m:r>
                    <m:r>
                      <a:rPr lang="en-AU" i="1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i="1" dirty="0" smtClean="0">
                        <a:latin typeface="Cambria Math" charset="0"/>
                      </a:rPr>
                      <m:t>sin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71704"/>
                <a:ext cx="3536415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9910" b="-63964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5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Argand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773" y="2075935"/>
            <a:ext cx="3706702" cy="3991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08" y="2075935"/>
            <a:ext cx="3706702" cy="39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The most beautiful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most beautiful formula in mathematics is generally thought to be Euler’s Identity. 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This is a special case of Euler’s Formula: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471704"/>
            <a:ext cx="3536415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Yes, it really is pronounced “Oil-</a:t>
            </a:r>
            <a:r>
              <a:rPr lang="en-AU" dirty="0" err="1" smtClean="0"/>
              <a:t>er</a:t>
            </a:r>
            <a:r>
              <a:rPr lang="en-AU" dirty="0" smtClean="0"/>
              <a:t>.”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98469" y="3560871"/>
                <a:ext cx="1856021" cy="444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𝜋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+1=0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69" y="3560871"/>
                <a:ext cx="1856021" cy="4448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56081" y="5214227"/>
                <a:ext cx="3140795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en-AU" sz="2800" b="0" i="1" smtClean="0">
                          <a:latin typeface="Cambria Math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charset="0"/>
                        </a:rPr>
                        <m:t>𝑖</m:t>
                      </m:r>
                      <m:func>
                        <m:func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081" y="5214227"/>
                <a:ext cx="3140795" cy="449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4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Unity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88292"/>
                <a:ext cx="10058400" cy="3780802"/>
              </a:xfrm>
            </p:spPr>
            <p:txBody>
              <a:bodyPr>
                <a:normAutofit/>
              </a:bodyPr>
              <a:lstStyle/>
              <a:p>
                <a:r>
                  <a:rPr lang="en-US" sz="2800" smtClean="0"/>
                  <a:t>Roots </a:t>
                </a:r>
                <a:r>
                  <a:rPr lang="en-US" sz="2800" dirty="0" smtClean="0"/>
                  <a:t>of unity are a mixture of De </a:t>
                </a:r>
                <a:r>
                  <a:rPr lang="en-US" sz="2800" dirty="0" err="1" smtClean="0"/>
                  <a:t>Moivre’s</a:t>
                </a:r>
                <a:r>
                  <a:rPr lang="en-US" sz="2800" dirty="0" smtClean="0"/>
                  <a:t> Theorem and Euler’s Formula. Essentially, they let us create polygons in the complex plane.</a:t>
                </a:r>
              </a:p>
              <a:p>
                <a:endParaRPr lang="en-US" sz="2800" dirty="0"/>
              </a:p>
              <a:p>
                <a:r>
                  <a:rPr lang="en-US" sz="2800" b="1" dirty="0" smtClean="0"/>
                  <a:t>The Fundamental Theorem of Algebra:</a:t>
                </a:r>
              </a:p>
              <a:p>
                <a:r>
                  <a:rPr lang="en-US" sz="2800" dirty="0" smtClean="0"/>
                  <a:t>Any polynomial of degree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𝑛</m:t>
                    </m:r>
                    <m:r>
                      <a:rPr lang="en-US" sz="28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will have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𝑛</m:t>
                    </m:r>
                    <m:r>
                      <a:rPr lang="en-US" sz="28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complex roots, when counted with multiplicity.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88292"/>
                <a:ext cx="10058400" cy="3780802"/>
              </a:xfrm>
              <a:blipFill rotWithShape="0">
                <a:blip r:embed="rId2"/>
                <a:stretch>
                  <a:fillRect l="-1212" t="-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6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roots of unity come from the formula </a:t>
            </a:r>
          </a:p>
          <a:p>
            <a:endParaRPr lang="en-US" sz="2800" dirty="0"/>
          </a:p>
          <a:p>
            <a:r>
              <a:rPr lang="en-US" sz="2800" dirty="0" smtClean="0"/>
              <a:t>and are always distributed at equal intervals around the origin.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62607" y="2448763"/>
                <a:ext cx="11277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AU" sz="2800" b="0" i="1" smtClean="0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7" y="2448763"/>
                <a:ext cx="112774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10" y="3482679"/>
            <a:ext cx="2508738" cy="25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</TotalTime>
  <Words>385</Words>
  <Application>Microsoft Macintosh PowerPoint</Application>
  <PresentationFormat>Widescreen</PresentationFormat>
  <Paragraphs>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Cambria Math</vt:lpstr>
      <vt:lpstr>Retrospect</vt:lpstr>
      <vt:lpstr>Complex Geometry</vt:lpstr>
      <vt:lpstr>Vectors on the Complex Plane</vt:lpstr>
      <vt:lpstr>Vectors on the Complex Plane</vt:lpstr>
      <vt:lpstr>Polar Form</vt:lpstr>
      <vt:lpstr>Rectangular to Polar</vt:lpstr>
      <vt:lpstr>Argand Diagram</vt:lpstr>
      <vt:lpstr>Extra: The most beautiful formula</vt:lpstr>
      <vt:lpstr>Roots of Unity</vt:lpstr>
      <vt:lpstr>Roots of Unity</vt:lpstr>
      <vt:lpstr>Irregular Polygons</vt:lpstr>
      <vt:lpstr>Example</vt:lpstr>
      <vt:lpstr>Do Now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Geometry</dc:title>
  <dc:creator>Aaron Stockdill</dc:creator>
  <cp:lastModifiedBy>Aaron Stockdill</cp:lastModifiedBy>
  <cp:revision>17</cp:revision>
  <cp:lastPrinted>2016-08-26T02:34:31Z</cp:lastPrinted>
  <dcterms:created xsi:type="dcterms:W3CDTF">2016-08-21T00:48:05Z</dcterms:created>
  <dcterms:modified xsi:type="dcterms:W3CDTF">2016-08-26T04:22:03Z</dcterms:modified>
</cp:coreProperties>
</file>