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7" r:id="rId17"/>
    <p:sldId id="2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34"/>
    <p:restoredTop sz="94682"/>
  </p:normalViewPr>
  <p:slideViewPr>
    <p:cSldViewPr snapToGrid="0" snapToObjects="1">
      <p:cViewPr varScale="1">
        <p:scale>
          <a:sx n="67" d="100"/>
          <a:sy n="67" d="100"/>
        </p:scale>
        <p:origin x="17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2E520-1A8D-0847-B3CF-B2B9998A4078}" type="datetimeFigureOut">
              <a:rPr lang="en-US" smtClean="0"/>
              <a:t>9/14/16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D2177-7F9F-1647-8301-77545A448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Complex Geometry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Transformations and Loci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097280" y="1845734"/>
                <a:ext cx="10058400" cy="47836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/>
                  <a:t>A point </a:t>
                </a:r>
                <a14:m>
                  <m:oMath xmlns:m="http://schemas.openxmlformats.org/officeDocument/2006/math">
                    <m:r>
                      <a:rPr lang="en-AU" sz="2800" i="1" smtClean="0">
                        <a:latin typeface="Cambria Math" charset="0"/>
                      </a:rPr>
                      <m:t>𝑃</m:t>
                    </m:r>
                    <m:r>
                      <a:rPr lang="en-AU" sz="2800" i="1" smtClean="0">
                        <a:latin typeface="Cambria Math" charset="0"/>
                      </a:rPr>
                      <m:t>=(</m:t>
                    </m:r>
                    <m:r>
                      <a:rPr lang="en-AU" sz="2800" i="1" smtClean="0">
                        <a:latin typeface="Cambria Math" charset="0"/>
                      </a:rPr>
                      <m:t>𝑥</m:t>
                    </m:r>
                    <m:r>
                      <a:rPr lang="en-AU" sz="2800" i="1" smtClean="0">
                        <a:latin typeface="Cambria Math" charset="0"/>
                      </a:rPr>
                      <m:t>,</m:t>
                    </m:r>
                    <m:r>
                      <a:rPr lang="en-AU" sz="2800" i="1" smtClean="0">
                        <a:latin typeface="Cambria Math" charset="0"/>
                      </a:rPr>
                      <m:t>𝑦</m:t>
                    </m:r>
                    <m:r>
                      <a:rPr lang="en-AU" sz="280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is </a:t>
                </a:r>
                <a:r>
                  <a:rPr lang="en-AU" sz="2800" dirty="0" smtClean="0"/>
                  <a:t>equidistant from </a:t>
                </a:r>
                <a14:m>
                  <m:oMath xmlns:m="http://schemas.openxmlformats.org/officeDocument/2006/math">
                    <m:r>
                      <a:rPr lang="en-AU" sz="2800" i="1" dirty="0" smtClean="0">
                        <a:latin typeface="Cambria Math" charset="0"/>
                      </a:rPr>
                      <m:t>(−1, 4)</m:t>
                    </m:r>
                  </m:oMath>
                </a14:m>
                <a:r>
                  <a:rPr lang="en-AU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AU" sz="2800" i="1" dirty="0" smtClean="0">
                        <a:latin typeface="Cambria Math" charset="0"/>
                      </a:rPr>
                      <m:t>(5, 2)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4"/>
                <a:ext cx="10058400" cy="478366"/>
              </a:xfrm>
              <a:prstGeom prst="rect">
                <a:avLst/>
              </a:prstGeom>
              <a:blipFill rotWithShape="0">
                <a:blip r:embed="rId2"/>
                <a:stretch>
                  <a:fillRect l="-1212" t="-21795" b="-3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1097280" y="2527724"/>
            <a:ext cx="10058400" cy="97747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This is trickier, as it doesn’t match any conic that I can think of. Instead, perhaps we should start with the direct translation?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880725" y="3505200"/>
                <a:ext cx="5463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AU" sz="2800" b="0" i="1" smtClean="0">
                              <a:latin typeface="Cambria Math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−1, 4</m:t>
                              </m:r>
                            </m:e>
                          </m:d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=|</m:t>
                      </m:r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−</m:t>
                      </m:r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5, 2</m:t>
                          </m:r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|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725" y="3505200"/>
                <a:ext cx="546386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150054" y="4286282"/>
                <a:ext cx="51874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+1,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−4</m:t>
                              </m:r>
                            </m:e>
                          </m:d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=|</m:t>
                      </m:r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−5,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−2</m:t>
                          </m:r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|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054" y="4286282"/>
                <a:ext cx="518744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184790" y="5067364"/>
                <a:ext cx="7117974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𝑦</m:t>
                                  </m:r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90" y="5067364"/>
                <a:ext cx="7117974" cy="521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451465" y="5832593"/>
                <a:ext cx="65846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i="1">
                                  <a:latin typeface="Cambria Math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AU" sz="2800" i="1">
                                  <a:latin typeface="Cambria Math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i="1">
                                  <a:latin typeface="Cambria Math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AU" sz="2800" i="1">
                                  <a:latin typeface="Cambria Math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465" y="5832593"/>
                <a:ext cx="658462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39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097280" y="1845734"/>
                <a:ext cx="10058400" cy="47836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/>
                  <a:t>A point </a:t>
                </a:r>
                <a14:m>
                  <m:oMath xmlns:m="http://schemas.openxmlformats.org/officeDocument/2006/math">
                    <m:r>
                      <a:rPr lang="en-AU" sz="2800" i="1" smtClean="0">
                        <a:latin typeface="Cambria Math" charset="0"/>
                      </a:rPr>
                      <m:t>𝑃</m:t>
                    </m:r>
                    <m:r>
                      <a:rPr lang="en-AU" sz="2800" i="1" smtClean="0">
                        <a:latin typeface="Cambria Math" charset="0"/>
                      </a:rPr>
                      <m:t>=(</m:t>
                    </m:r>
                    <m:r>
                      <a:rPr lang="en-AU" sz="2800" i="1" smtClean="0">
                        <a:latin typeface="Cambria Math" charset="0"/>
                      </a:rPr>
                      <m:t>𝑥</m:t>
                    </m:r>
                    <m:r>
                      <a:rPr lang="en-AU" sz="2800" i="1" smtClean="0">
                        <a:latin typeface="Cambria Math" charset="0"/>
                      </a:rPr>
                      <m:t>,</m:t>
                    </m:r>
                    <m:r>
                      <a:rPr lang="en-AU" sz="2800" i="1" smtClean="0">
                        <a:latin typeface="Cambria Math" charset="0"/>
                      </a:rPr>
                      <m:t>𝑦</m:t>
                    </m:r>
                    <m:r>
                      <a:rPr lang="en-AU" sz="280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is </a:t>
                </a:r>
                <a:r>
                  <a:rPr lang="en-AU" sz="2800" dirty="0" smtClean="0"/>
                  <a:t>equidistant from </a:t>
                </a:r>
                <a14:m>
                  <m:oMath xmlns:m="http://schemas.openxmlformats.org/officeDocument/2006/math">
                    <m:r>
                      <a:rPr lang="en-AU" sz="2800" i="1" dirty="0" smtClean="0">
                        <a:latin typeface="Cambria Math" charset="0"/>
                      </a:rPr>
                      <m:t>(−1, 4)</m:t>
                    </m:r>
                  </m:oMath>
                </a14:m>
                <a:r>
                  <a:rPr lang="en-AU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AU" sz="2800" i="1" dirty="0" smtClean="0">
                        <a:latin typeface="Cambria Math" charset="0"/>
                      </a:rPr>
                      <m:t>(5, 2)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4"/>
                <a:ext cx="10058400" cy="478366"/>
              </a:xfrm>
              <a:prstGeom prst="rect">
                <a:avLst/>
              </a:prstGeom>
              <a:blipFill rotWithShape="0">
                <a:blip r:embed="rId2"/>
                <a:stretch>
                  <a:fillRect l="-1212" t="-21795" b="-3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451465" y="2432474"/>
                <a:ext cx="65846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i="1">
                                  <a:latin typeface="Cambria Math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AU" sz="2800" i="1">
                                  <a:latin typeface="Cambria Math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i="1">
                                  <a:latin typeface="Cambria Math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AU" sz="2800" i="1">
                                  <a:latin typeface="Cambria Math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465" y="2432474"/>
                <a:ext cx="658462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451464" y="3028852"/>
                <a:ext cx="65846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i="1">
                                  <a:latin typeface="Cambria Math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−</m:t>
                      </m:r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AU" sz="28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−</m:t>
                      </m:r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AU" sz="2800" i="1">
                                  <a:latin typeface="Cambria Math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464" y="3028852"/>
                <a:ext cx="6584623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92769" y="3733604"/>
                <a:ext cx="93496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+1−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+10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−25=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−4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𝑦</m:t>
                      </m:r>
                      <m:r>
                        <a:rPr lang="en-AU" sz="2800" b="0" i="1" smtClean="0">
                          <a:latin typeface="Cambria Math" charset="0"/>
                        </a:rPr>
                        <m:t>+4−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+8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𝑦</m:t>
                      </m:r>
                      <m:r>
                        <a:rPr lang="en-AU" sz="2800" b="0" i="1" smtClean="0">
                          <a:latin typeface="Cambria Math" charset="0"/>
                        </a:rPr>
                        <m:t>−16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69" y="3733604"/>
                <a:ext cx="934961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007722" y="4527353"/>
                <a:ext cx="3281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12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 −24=4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𝑦</m:t>
                      </m:r>
                      <m:r>
                        <a:rPr lang="en-AU" sz="2800" b="0" i="1" smtClean="0">
                          <a:latin typeface="Cambria Math" charset="0"/>
                        </a:rPr>
                        <m:t>−12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22" y="4527353"/>
                <a:ext cx="3281604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424316" y="5143108"/>
                <a:ext cx="24865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3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 −6=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𝑦</m:t>
                      </m:r>
                      <m:r>
                        <a:rPr lang="en-AU" sz="2800" b="0" i="1" smtClean="0">
                          <a:latin typeface="Cambria Math" charset="0"/>
                        </a:rPr>
                        <m:t>−3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316" y="5143108"/>
                <a:ext cx="248651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292648" y="5745576"/>
                <a:ext cx="17819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𝑦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=3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−3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648" y="5745576"/>
                <a:ext cx="1781963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229600" y="471704"/>
            <a:ext cx="3536415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This is the perpendicular bisector of the line formed by the two points!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Describe the locus formed by the equation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𝑧</m:t>
                    </m:r>
                  </m:oMath>
                </a14:m>
                <a:r>
                  <a:rPr lang="en-US" sz="2800" dirty="0" smtClean="0"/>
                  <a:t> is a complex variable.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345608" y="2367160"/>
                <a:ext cx="33307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 −2</m:t>
                          </m:r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+2</m:t>
                          </m:r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&gt;5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08" y="2367160"/>
                <a:ext cx="333072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87749" y="3525941"/>
                <a:ext cx="54774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𝑦𝑖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) −2</m:t>
                          </m:r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𝑦𝑖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)+2</m:t>
                          </m:r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&gt;5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749" y="3525941"/>
                <a:ext cx="547746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477069" y="4221999"/>
                <a:ext cx="53881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AU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𝑦𝑖</m:t>
                          </m:r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en-AU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𝑦𝑖</m:t>
                          </m:r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&gt;5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69" y="4221999"/>
                <a:ext cx="538814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849872" y="4915687"/>
                <a:ext cx="6139309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AU" sz="2800" b="0" i="1" smtClean="0">
                          <a:latin typeface="Cambria Math" charset="0"/>
                        </a:rPr>
                        <m:t>&gt;5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872" y="4915687"/>
                <a:ext cx="6139309" cy="5218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732732" y="5608189"/>
                <a:ext cx="5920339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AU" sz="2800" b="0" i="1" smtClean="0">
                          <a:latin typeface="Cambria Math" charset="0"/>
                        </a:rPr>
                        <m:t>&gt;5−</m:t>
                      </m:r>
                      <m:rad>
                        <m:radPr>
                          <m:degHide m:val="on"/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732" y="5608189"/>
                <a:ext cx="5920339" cy="5218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59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730138" y="2135272"/>
                <a:ext cx="5920339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AU" sz="2800" b="0" i="1" smtClean="0">
                          <a:latin typeface="Cambria Math" charset="0"/>
                        </a:rPr>
                        <m:t>&gt;5−</m:t>
                      </m:r>
                      <m:rad>
                        <m:radPr>
                          <m:degHide m:val="on"/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38" y="2135272"/>
                <a:ext cx="5920339" cy="521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991395" y="2803191"/>
                <a:ext cx="8782404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i="1">
                                  <a:latin typeface="Cambria Math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&gt;25−10</m:t>
                      </m:r>
                      <m:rad>
                        <m:radPr>
                          <m:degHide m:val="on"/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i="1">
                                  <a:latin typeface="Cambria Math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395" y="2803191"/>
                <a:ext cx="8782404" cy="5218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80161" y="3510299"/>
                <a:ext cx="7157729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i="1" smtClean="0">
                              <a:latin typeface="Cambria Math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latin typeface="Cambria Math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i="1">
                                  <a:latin typeface="Cambria Math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i="1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25&lt;10</m:t>
                      </m:r>
                      <m:rad>
                        <m:radPr>
                          <m:degHide m:val="on"/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1" y="3510299"/>
                <a:ext cx="7157729" cy="521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56755" y="4141447"/>
                <a:ext cx="8234562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+4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+4−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+4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−4+25&lt;10</m:t>
                      </m:r>
                      <m:rad>
                        <m:radPr>
                          <m:degHide m:val="on"/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5" y="4141447"/>
                <a:ext cx="8234562" cy="521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892671" y="4814022"/>
                <a:ext cx="4545219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8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+25&lt;10</m:t>
                      </m:r>
                      <m:rad>
                        <m:radPr>
                          <m:degHide m:val="on"/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671" y="4814022"/>
                <a:ext cx="4545219" cy="5218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427480" y="5505308"/>
                <a:ext cx="5265159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8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+25</m:t>
                              </m:r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&lt;100</m:t>
                      </m:r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480" y="5505308"/>
                <a:ext cx="5265159" cy="4863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5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296852" y="2056714"/>
                <a:ext cx="5265159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8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+25</m:t>
                              </m:r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&lt;100</m:t>
                      </m:r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852" y="2056714"/>
                <a:ext cx="5265159" cy="4863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90565" y="2850539"/>
                <a:ext cx="71124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64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+400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+625&lt;100</m:t>
                      </m:r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latin typeface="Cambria Math" charset="0"/>
                            </a:rPr>
                            <m:t>+4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+4+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565" y="2850539"/>
                <a:ext cx="711246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990565" y="3636818"/>
                <a:ext cx="8205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64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+400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+625&lt;100</m:t>
                      </m:r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i="1">
                          <a:latin typeface="Cambria Math" charset="0"/>
                        </a:rPr>
                        <m:t>+4</m:t>
                      </m:r>
                      <m:r>
                        <a:rPr lang="en-AU" sz="2800" b="0" i="1" smtClean="0">
                          <a:latin typeface="Cambria Math" charset="0"/>
                        </a:rPr>
                        <m:t>00</m:t>
                      </m:r>
                      <m:r>
                        <a:rPr lang="en-AU" sz="2800" i="1">
                          <a:latin typeface="Cambria Math" charset="0"/>
                        </a:rPr>
                        <m:t>𝑥</m:t>
                      </m:r>
                      <m:r>
                        <a:rPr lang="en-AU" sz="2800" i="1">
                          <a:latin typeface="Cambria Math" charset="0"/>
                        </a:rPr>
                        <m:t>+400+1</m:t>
                      </m:r>
                      <m:r>
                        <a:rPr lang="en-AU" sz="2800" b="0" i="1" smtClean="0">
                          <a:latin typeface="Cambria Math" charset="0"/>
                        </a:rPr>
                        <m:t>00</m:t>
                      </m:r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565" y="3636818"/>
                <a:ext cx="820583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428123" y="4428326"/>
                <a:ext cx="33307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225&lt;36</m:t>
                      </m:r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i="1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100</m:t>
                      </m:r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123" y="4428326"/>
                <a:ext cx="3330719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825667" y="5119355"/>
                <a:ext cx="2933175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1&lt;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36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225</m:t>
                          </m:r>
                        </m:den>
                      </m:f>
                      <m:r>
                        <a:rPr lang="en-AU" sz="2800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100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225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667" y="5119355"/>
                <a:ext cx="2933175" cy="8645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2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351583" y="3449017"/>
            <a:ext cx="3118987" cy="28472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54880" y="1845732"/>
                <a:ext cx="6400800" cy="4023361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This is the area outside an ellipse, centered on the origin, with semi-major axis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 charset="0"/>
                          </a:rPr>
                          <m:t>5</m:t>
                        </m:r>
                      </m:num>
                      <m:den>
                        <m:r>
                          <a:rPr lang="en-US" sz="2800" i="1" dirty="0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 and semi-minor axis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US" sz="2800" i="1" dirty="0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4880" y="1845732"/>
                <a:ext cx="6400800" cy="4023361"/>
              </a:xfrm>
              <a:blipFill rotWithShape="0">
                <a:blip r:embed="rId2"/>
                <a:stretch>
                  <a:fillRect l="-1905" t="-2576" r="-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97280" y="1845732"/>
                <a:ext cx="2933175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1&lt;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36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225</m:t>
                          </m:r>
                        </m:den>
                      </m:f>
                      <m:r>
                        <a:rPr lang="en-AU" sz="2800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100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225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2"/>
                <a:ext cx="2933175" cy="8645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97279" y="3091174"/>
                <a:ext cx="2869953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1&lt;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15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800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15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" y="3091174"/>
                <a:ext cx="2869953" cy="8645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97279" y="4338132"/>
                <a:ext cx="2612510" cy="1316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1&lt;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AU" sz="2800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U" sz="2800" b="0" i="1" smtClean="0">
                                          <a:latin typeface="Cambria Math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AU" sz="28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800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AU" sz="2800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U" sz="2800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AU" sz="28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" y="4338132"/>
                <a:ext cx="2612510" cy="13161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973004" y="4389905"/>
            <a:ext cx="1841863" cy="1084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351584" y="3449018"/>
            <a:ext cx="3115952" cy="2845028"/>
            <a:chOff x="3961604" y="2321169"/>
            <a:chExt cx="4391085" cy="400929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135129" y="2321169"/>
              <a:ext cx="0" cy="4009293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961604" y="4411048"/>
              <a:ext cx="4391085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368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build="p"/>
      <p:bldP spid="6" grpId="0"/>
      <p:bldP spid="7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33600"/>
            <a:ext cx="10058400" cy="38792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Any Questions?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Delta </a:t>
            </a:r>
            <a:r>
              <a:rPr lang="en-US" sz="2800" dirty="0"/>
              <a:t>Workbook</a:t>
            </a:r>
          </a:p>
          <a:p>
            <a:r>
              <a:rPr lang="en-US" sz="2800" dirty="0"/>
              <a:t>    </a:t>
            </a:r>
            <a:r>
              <a:rPr lang="en-US" sz="2800" dirty="0" smtClean="0"/>
              <a:t>Nothing this time.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Workbook</a:t>
            </a:r>
          </a:p>
          <a:p>
            <a:r>
              <a:rPr lang="en-US" sz="2800" dirty="0"/>
              <a:t>    </a:t>
            </a:r>
            <a:r>
              <a:rPr lang="en-US" sz="2800" dirty="0" smtClean="0"/>
              <a:t>Pages </a:t>
            </a:r>
            <a:r>
              <a:rPr lang="en-US" sz="2800" dirty="0" smtClean="0"/>
              <a:t>206-209, 227-232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0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527" y="1800114"/>
            <a:ext cx="1712693" cy="599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4215" y="2697372"/>
            <a:ext cx="5455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This work is licensed under a Creative Commons Attribution-NonCommercial-ShareAlike 4.0 International License.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4215" y="5360418"/>
            <a:ext cx="5455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Aaron </a:t>
            </a:r>
            <a:r>
              <a:rPr lang="en-GB" sz="2800" dirty="0" err="1" smtClean="0"/>
              <a:t>Stockdill</a:t>
            </a:r>
            <a:endParaRPr lang="en-GB" sz="2800" dirty="0"/>
          </a:p>
          <a:p>
            <a:pPr algn="ctr"/>
            <a:r>
              <a:rPr lang="en-GB" sz="2800" dirty="0" smtClean="0"/>
              <a:t>2016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833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Last time, we looked at rotation of regular polygons, and how to combine them in weird and wonderful ways.</a:t>
            </a:r>
          </a:p>
          <a:p>
            <a:endParaRPr lang="en-US" sz="2800" dirty="0"/>
          </a:p>
          <a:p>
            <a:r>
              <a:rPr lang="en-US" sz="2800" dirty="0" smtClean="0"/>
              <a:t>Now we’re going to look at general complex functions, and how to transform them in other ways.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46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points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36456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From last time, rotation around the origin is  the same as multiplying by a complex number. E.g., multiplying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 is rotating clockwise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90°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Dividing by a real number is the same as scaling from the origin, e.g.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𝑧</m:t>
                    </m:r>
                    <m:r>
                      <a:rPr lang="en-US" sz="2800" i="1" dirty="0" smtClean="0">
                        <a:latin typeface="Cambria Math" charset="0"/>
                      </a:rPr>
                      <m:t>/</m:t>
                    </m:r>
                    <m:r>
                      <a:rPr lang="en-US" sz="2800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makes things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times bigger.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Subtracting a complex number translates the graph, or equivalently adding a complex number translates it the “wrong” way.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364566"/>
              </a:xfrm>
              <a:blipFill rotWithShape="0">
                <a:blip r:embed="rId2"/>
                <a:stretch>
                  <a:fillRect l="-1212" t="-2374" r="-2121" b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3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Take a unitary regular complex polygon, and transform it so it is pointing down onto </a:t>
                </a:r>
                <a14:m>
                  <m:oMath xmlns:m="http://schemas.openxmlformats.org/officeDocument/2006/math">
                    <m:r>
                      <a:rPr lang="en-AU" sz="2800" b="0" i="1" dirty="0" smtClean="0">
                        <a:latin typeface="Cambria Math" charset="0"/>
                      </a:rPr>
                      <m:t>3</m:t>
                    </m:r>
                    <m:r>
                      <a:rPr lang="en-US" sz="2800" i="1" dirty="0" smtClean="0">
                        <a:latin typeface="Cambria Math" charset="0"/>
                      </a:rPr>
                      <m:t>+</m:t>
                    </m:r>
                    <m:r>
                      <a:rPr lang="en-AU" sz="2800" b="0" i="1" dirty="0" smtClean="0">
                        <a:latin typeface="Cambria Math" charset="0"/>
                      </a:rPr>
                      <m:t>2</m:t>
                    </m:r>
                    <m:r>
                      <a:rPr lang="en-US" sz="2800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332411" y="3024066"/>
            <a:ext cx="3115952" cy="2845028"/>
            <a:chOff x="3961604" y="2321169"/>
            <a:chExt cx="4391085" cy="400929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35129" y="2321169"/>
              <a:ext cx="0" cy="4009293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961604" y="4411048"/>
              <a:ext cx="4391085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gular Pentagon 6"/>
          <p:cNvSpPr/>
          <p:nvPr/>
        </p:nvSpPr>
        <p:spPr>
          <a:xfrm rot="5400000">
            <a:off x="2413592" y="4052972"/>
            <a:ext cx="953589" cy="908180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24107" y="2754688"/>
                <a:ext cx="766789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This is three steps:</a:t>
                </a:r>
              </a:p>
              <a:p>
                <a:r>
                  <a:rPr lang="en-US" sz="2800" dirty="0" smtClean="0"/>
                  <a:t>	1. Create the pentagon</a:t>
                </a:r>
              </a:p>
              <a:p>
                <a:r>
                  <a:rPr lang="en-US" sz="2800" dirty="0"/>
                  <a:t>	2</a:t>
                </a:r>
                <a:r>
                  <a:rPr lang="en-US" sz="2800" dirty="0" smtClean="0"/>
                  <a:t>. Rotate the pentagon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90°</m:t>
                    </m:r>
                  </m:oMath>
                </a14:m>
                <a:r>
                  <a:rPr lang="en-US" sz="2800" dirty="0" smtClean="0"/>
                  <a:t> Clockwise</a:t>
                </a:r>
              </a:p>
              <a:p>
                <a:r>
                  <a:rPr lang="en-US" sz="2800" dirty="0"/>
                  <a:t>	3</a:t>
                </a:r>
                <a:r>
                  <a:rPr lang="en-US" sz="2800" dirty="0" smtClean="0"/>
                  <a:t>. Translate the pentagon so it points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3+2</m:t>
                    </m:r>
                    <m:r>
                      <a:rPr lang="en-US" sz="2800" i="1" dirty="0" smtClean="0">
                        <a:latin typeface="Cambria Math" charset="0"/>
                      </a:rPr>
                      <m:t>𝑖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07" y="2754688"/>
                <a:ext cx="7667893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1590"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1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8802 -0.171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Take a unitary regular complex polygon, and transform it so it is pointing down onto </a:t>
                </a:r>
                <a14:m>
                  <m:oMath xmlns:m="http://schemas.openxmlformats.org/officeDocument/2006/math">
                    <m:r>
                      <a:rPr lang="en-AU" sz="2800" b="0" i="1" dirty="0" smtClean="0">
                        <a:latin typeface="Cambria Math" charset="0"/>
                      </a:rPr>
                      <m:t>3</m:t>
                    </m:r>
                    <m:r>
                      <a:rPr lang="en-US" sz="2800" i="1" dirty="0" smtClean="0">
                        <a:latin typeface="Cambria Math" charset="0"/>
                      </a:rPr>
                      <m:t>+</m:t>
                    </m:r>
                    <m:r>
                      <a:rPr lang="en-AU" sz="2800" b="0" i="1" dirty="0" smtClean="0">
                        <a:latin typeface="Cambria Math" charset="0"/>
                      </a:rPr>
                      <m:t>2</m:t>
                    </m:r>
                    <m:r>
                      <a:rPr lang="en-US" sz="2800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332411" y="3024066"/>
            <a:ext cx="3115952" cy="2845028"/>
            <a:chOff x="3961604" y="2321169"/>
            <a:chExt cx="4391085" cy="400929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35129" y="2321169"/>
              <a:ext cx="0" cy="4009293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961604" y="4411048"/>
              <a:ext cx="4391085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gular Pentagon 6"/>
          <p:cNvSpPr/>
          <p:nvPr/>
        </p:nvSpPr>
        <p:spPr>
          <a:xfrm rot="10800000">
            <a:off x="3482577" y="2873034"/>
            <a:ext cx="953589" cy="908180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24107" y="2754688"/>
            <a:ext cx="7667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	1. Create the pentagon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252429" y="5332129"/>
                <a:ext cx="1731628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5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−1=0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429" y="5332129"/>
                <a:ext cx="1731628" cy="4357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0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Take a unitary regular complex polygon, and transform it so it is pointing down onto </a:t>
                </a:r>
                <a14:m>
                  <m:oMath xmlns:m="http://schemas.openxmlformats.org/officeDocument/2006/math">
                    <m:r>
                      <a:rPr lang="en-AU" sz="2800" b="0" i="1" dirty="0" smtClean="0">
                        <a:latin typeface="Cambria Math" charset="0"/>
                      </a:rPr>
                      <m:t>3</m:t>
                    </m:r>
                    <m:r>
                      <a:rPr lang="en-US" sz="2800" i="1" dirty="0" smtClean="0">
                        <a:latin typeface="Cambria Math" charset="0"/>
                      </a:rPr>
                      <m:t>+</m:t>
                    </m:r>
                    <m:r>
                      <a:rPr lang="en-AU" sz="2800" b="0" i="1" dirty="0" smtClean="0">
                        <a:latin typeface="Cambria Math" charset="0"/>
                      </a:rPr>
                      <m:t>2</m:t>
                    </m:r>
                    <m:r>
                      <a:rPr lang="en-US" sz="2800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332411" y="3024066"/>
            <a:ext cx="3115952" cy="2845028"/>
            <a:chOff x="3961604" y="2321169"/>
            <a:chExt cx="4391085" cy="400929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35129" y="2321169"/>
              <a:ext cx="0" cy="4009293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961604" y="4411048"/>
              <a:ext cx="4391085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24107" y="2754688"/>
                <a:ext cx="766789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	1. Create the pentagon</a:t>
                </a:r>
                <a:endParaRPr lang="en-US" sz="2800" dirty="0"/>
              </a:p>
              <a:p>
                <a:r>
                  <a:rPr lang="en-US" sz="2800" dirty="0"/>
                  <a:t>	2</a:t>
                </a:r>
                <a:r>
                  <a:rPr lang="en-US" sz="2800" dirty="0"/>
                  <a:t>. Rotate the pentagon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</a:rPr>
                      <m:t>90°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Clockwise</a:t>
                </a:r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07" y="2754688"/>
                <a:ext cx="7667893" cy="1384995"/>
              </a:xfrm>
              <a:prstGeom prst="rect">
                <a:avLst/>
              </a:prstGeom>
              <a:blipFill rotWithShape="0">
                <a:blip r:embed="rId3"/>
                <a:stretch>
                  <a:fillRect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864694" y="4939131"/>
                <a:ext cx="2244589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5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−1=0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694" y="4939131"/>
                <a:ext cx="2244589" cy="4357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252429" y="5453904"/>
                <a:ext cx="1856854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5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𝑖</m:t>
                      </m:r>
                      <m:r>
                        <a:rPr lang="en-AU" sz="2800" b="0" i="1" smtClean="0">
                          <a:latin typeface="Cambria Math" charset="0"/>
                        </a:rPr>
                        <m:t>−1=0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429" y="5453904"/>
                <a:ext cx="1856854" cy="4357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gular Pentagon 12"/>
          <p:cNvSpPr/>
          <p:nvPr/>
        </p:nvSpPr>
        <p:spPr>
          <a:xfrm rot="10800000">
            <a:off x="3482577" y="2873034"/>
            <a:ext cx="953589" cy="908180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Take a unitary regular complex polygon, and transform it so it is pointing down onto </a:t>
                </a:r>
                <a14:m>
                  <m:oMath xmlns:m="http://schemas.openxmlformats.org/officeDocument/2006/math">
                    <m:r>
                      <a:rPr lang="en-AU" sz="2800" b="0" i="1" dirty="0" smtClean="0">
                        <a:latin typeface="Cambria Math" charset="0"/>
                      </a:rPr>
                      <m:t>3</m:t>
                    </m:r>
                    <m:r>
                      <a:rPr lang="en-US" sz="2800" i="1" dirty="0" smtClean="0">
                        <a:latin typeface="Cambria Math" charset="0"/>
                      </a:rPr>
                      <m:t>+</m:t>
                    </m:r>
                    <m:r>
                      <a:rPr lang="en-AU" sz="2800" b="0" i="1" dirty="0" smtClean="0">
                        <a:latin typeface="Cambria Math" charset="0"/>
                      </a:rPr>
                      <m:t>2</m:t>
                    </m:r>
                    <m:r>
                      <a:rPr lang="en-US" sz="2800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332411" y="3024066"/>
            <a:ext cx="3115952" cy="2845028"/>
            <a:chOff x="3961604" y="2321169"/>
            <a:chExt cx="4391085" cy="400929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35129" y="2321169"/>
              <a:ext cx="0" cy="4009293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961604" y="4411048"/>
              <a:ext cx="4391085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24107" y="2754688"/>
                <a:ext cx="766789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	1. Create the pentagon</a:t>
                </a:r>
                <a:endParaRPr lang="en-US" sz="2800" dirty="0"/>
              </a:p>
              <a:p>
                <a:r>
                  <a:rPr lang="en-US" sz="2800" dirty="0"/>
                  <a:t>	2</a:t>
                </a:r>
                <a:r>
                  <a:rPr lang="en-US" sz="2800" dirty="0"/>
                  <a:t>. Rotate the pentagon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</a:rPr>
                      <m:t>90°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Clockwise</a:t>
                </a:r>
              </a:p>
              <a:p>
                <a:r>
                  <a:rPr lang="en-US" sz="2800" dirty="0"/>
                  <a:t>	</a:t>
                </a:r>
                <a:r>
                  <a:rPr lang="en-US" sz="2800" dirty="0" smtClean="0"/>
                  <a:t>3. Translate the pentagon so it points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3+2</m:t>
                    </m:r>
                    <m:r>
                      <a:rPr lang="en-US" sz="2800" i="1" dirty="0" smtClean="0">
                        <a:latin typeface="Cambria Math" charset="0"/>
                      </a:rPr>
                      <m:t>𝑖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07" y="2754688"/>
                <a:ext cx="7667893" cy="1815882"/>
              </a:xfrm>
              <a:prstGeom prst="rect">
                <a:avLst/>
              </a:prstGeom>
              <a:blipFill rotWithShape="0">
                <a:blip r:embed="rId3"/>
                <a:stretch>
                  <a:fillRect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115050" y="4762197"/>
                <a:ext cx="50406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Translate center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3+3</m:t>
                    </m:r>
                    <m:r>
                      <a:rPr lang="en-US" sz="2800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50" y="4762197"/>
                <a:ext cx="504063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41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068984" y="5409411"/>
                <a:ext cx="3818994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−(3+3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))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5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𝑖</m:t>
                      </m:r>
                      <m:r>
                        <a:rPr lang="en-AU" sz="2800" b="0" i="1" smtClean="0">
                          <a:latin typeface="Cambria Math" charset="0"/>
                        </a:rPr>
                        <m:t>−1=0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984" y="5409411"/>
                <a:ext cx="3818994" cy="4357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gular Pentagon 12"/>
          <p:cNvSpPr/>
          <p:nvPr/>
        </p:nvSpPr>
        <p:spPr>
          <a:xfrm rot="10800000">
            <a:off x="3482577" y="2873034"/>
            <a:ext cx="953589" cy="908180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Loci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Complex numbers exist in two dimensions, meaning that when we place restrictions upon their location, we can draw curves or areas.</a:t>
            </a:r>
          </a:p>
          <a:p>
            <a:endParaRPr lang="en-US" sz="2800" dirty="0"/>
          </a:p>
          <a:p>
            <a:r>
              <a:rPr lang="en-US" sz="2800" dirty="0" smtClean="0"/>
              <a:t>There are two key ideas: writing an equation from a description, and working out the description from an equation.</a:t>
            </a:r>
          </a:p>
          <a:p>
            <a:endParaRPr lang="en-US" sz="2800" dirty="0"/>
          </a:p>
          <a:p>
            <a:r>
              <a:rPr lang="en-US" sz="2800" dirty="0" smtClean="0"/>
              <a:t>The first part is all about conics, the second is algebraic.</a:t>
            </a:r>
          </a:p>
        </p:txBody>
      </p:sp>
    </p:spTree>
    <p:extLst>
      <p:ext uri="{BB962C8B-B14F-4D97-AF65-F5344CB8AC3E}">
        <p14:creationId xmlns:p14="http://schemas.microsoft.com/office/powerpoint/2010/main" val="18159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7836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A point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charset="0"/>
                      </a:rPr>
                      <m:t>𝑃</m:t>
                    </m:r>
                    <m:r>
                      <a:rPr lang="en-AU" sz="2800" b="0" i="1" smtClean="0">
                        <a:latin typeface="Cambria Math" charset="0"/>
                      </a:rPr>
                      <m:t>=(</m:t>
                    </m:r>
                    <m:r>
                      <a:rPr lang="en-AU" sz="2800" b="0" i="1" smtClean="0">
                        <a:latin typeface="Cambria Math" charset="0"/>
                      </a:rPr>
                      <m:t>𝑥</m:t>
                    </m:r>
                    <m:r>
                      <a:rPr lang="en-AU" sz="2800" b="0" i="1" smtClean="0">
                        <a:latin typeface="Cambria Math" charset="0"/>
                      </a:rPr>
                      <m:t>,</m:t>
                    </m:r>
                    <m:r>
                      <a:rPr lang="en-AU" sz="2800" b="0" i="1" smtClean="0">
                        <a:latin typeface="Cambria Math" charset="0"/>
                      </a:rPr>
                      <m:t>𝑦</m:t>
                    </m:r>
                    <m:r>
                      <a:rPr lang="en-AU" sz="28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is 3 units away from </a:t>
                </a:r>
                <a14:m>
                  <m:oMath xmlns:m="http://schemas.openxmlformats.org/officeDocument/2006/math">
                    <m:r>
                      <a:rPr lang="en-AU" sz="2800" b="0" i="0" dirty="0" smtClean="0">
                        <a:latin typeface="Cambria Math" charset="0"/>
                      </a:rPr>
                      <m:t>(</m:t>
                    </m:r>
                    <m:r>
                      <a:rPr lang="en-US" sz="2800" i="1" dirty="0" smtClean="0">
                        <a:latin typeface="Cambria Math" charset="0"/>
                      </a:rPr>
                      <m:t>3</m:t>
                    </m:r>
                    <m:r>
                      <a:rPr lang="en-AU" sz="2800" b="0" i="1" dirty="0" smtClean="0">
                        <a:latin typeface="Cambria Math" charset="0"/>
                      </a:rPr>
                      <m:t>, −4)</m:t>
                    </m:r>
                  </m:oMath>
                </a14:m>
                <a:r>
                  <a:rPr lang="en-US" sz="2800" dirty="0" smtClean="0"/>
                  <a:t>. Describe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78366"/>
              </a:xfrm>
              <a:blipFill rotWithShape="0">
                <a:blip r:embed="rId2"/>
                <a:stretch>
                  <a:fillRect l="-1212" t="-21795" b="-3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2800350"/>
            <a:ext cx="10058400" cy="43815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/>
              <a:t>This definition is clearly that of a circle. The general form of a circle is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18975" y="3505200"/>
                <a:ext cx="40150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 −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975" y="3505200"/>
                <a:ext cx="401501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097280" y="4202787"/>
                <a:ext cx="10058400" cy="43815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2800" dirty="0" smtClean="0"/>
                  <a:t>The radius is </a:t>
                </a:r>
                <a14:m>
                  <m:oMath xmlns:m="http://schemas.openxmlformats.org/officeDocument/2006/math">
                    <m:r>
                      <a:rPr lang="en-AU" sz="2800" i="1" dirty="0" smtClean="0">
                        <a:latin typeface="Cambria Math" charset="0"/>
                      </a:rPr>
                      <m:t>3</m:t>
                    </m:r>
                  </m:oMath>
                </a14:m>
                <a:r>
                  <a:rPr lang="en-AU" sz="2800" dirty="0" smtClean="0"/>
                  <a:t>, and </a:t>
                </a:r>
                <a14:m>
                  <m:oMath xmlns:m="http://schemas.openxmlformats.org/officeDocument/2006/math">
                    <m:r>
                      <a:rPr lang="en-AU" sz="2800" i="1" dirty="0" smtClean="0">
                        <a:latin typeface="Cambria Math" charset="0"/>
                      </a:rPr>
                      <m:t>(</m:t>
                    </m:r>
                    <m:r>
                      <a:rPr lang="en-AU" sz="2800" i="1" dirty="0" smtClean="0">
                        <a:latin typeface="Cambria Math" charset="0"/>
                      </a:rPr>
                      <m:t>𝑎</m:t>
                    </m:r>
                    <m:r>
                      <a:rPr lang="en-AU" sz="2800" i="1" dirty="0" smtClean="0">
                        <a:latin typeface="Cambria Math" charset="0"/>
                      </a:rPr>
                      <m:t>, </m:t>
                    </m:r>
                    <m:r>
                      <a:rPr lang="en-AU" sz="2800" i="1" dirty="0" smtClean="0">
                        <a:latin typeface="Cambria Math" charset="0"/>
                      </a:rPr>
                      <m:t>𝑏</m:t>
                    </m:r>
                    <m:r>
                      <a:rPr lang="en-AU" sz="2800" i="1" dirty="0" smtClean="0">
                        <a:latin typeface="Cambria Math" charset="0"/>
                      </a:rPr>
                      <m:t>)=(3, −4)</m:t>
                    </m:r>
                  </m:oMath>
                </a14:m>
                <a:r>
                  <a:rPr lang="en-AU" sz="2800" dirty="0" smtClean="0"/>
                  <a:t>. </a:t>
                </a:r>
                <a:endParaRPr lang="en-US" sz="2800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202787"/>
                <a:ext cx="10058400" cy="438150"/>
              </a:xfrm>
              <a:prstGeom prst="rect">
                <a:avLst/>
              </a:prstGeom>
              <a:blipFill rotWithShape="0">
                <a:blip r:embed="rId4"/>
                <a:stretch>
                  <a:fillRect l="-1212" t="-22222" b="-48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4688562"/>
            <a:ext cx="10058400" cy="4381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/>
              <a:t>Thus the final equation is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118975" y="5174337"/>
                <a:ext cx="40112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 −3</m:t>
                              </m:r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3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975" y="5174337"/>
                <a:ext cx="4011290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14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4275</TotalTime>
  <Words>556</Words>
  <Application>Microsoft Macintosh PowerPoint</Application>
  <PresentationFormat>Widescreen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Cambria Math</vt:lpstr>
      <vt:lpstr>Retrospect</vt:lpstr>
      <vt:lpstr>Complex Geometry</vt:lpstr>
      <vt:lpstr>Transformations</vt:lpstr>
      <vt:lpstr>The key points</vt:lpstr>
      <vt:lpstr>Example</vt:lpstr>
      <vt:lpstr>Example</vt:lpstr>
      <vt:lpstr>Example</vt:lpstr>
      <vt:lpstr>Example</vt:lpstr>
      <vt:lpstr>Complex Loci</vt:lpstr>
      <vt:lpstr>Example 1</vt:lpstr>
      <vt:lpstr>Example 2</vt:lpstr>
      <vt:lpstr>Example 2</vt:lpstr>
      <vt:lpstr>Example 3</vt:lpstr>
      <vt:lpstr>Example 3</vt:lpstr>
      <vt:lpstr>Example 3</vt:lpstr>
      <vt:lpstr>Example 3</vt:lpstr>
      <vt:lpstr>Do Now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Geometry</dc:title>
  <dc:creator>Aaron Stockdill</dc:creator>
  <cp:lastModifiedBy>Aaron Stockdill</cp:lastModifiedBy>
  <cp:revision>42</cp:revision>
  <cp:lastPrinted>2016-09-16T03:57:13Z</cp:lastPrinted>
  <dcterms:created xsi:type="dcterms:W3CDTF">2016-08-21T00:48:05Z</dcterms:created>
  <dcterms:modified xsi:type="dcterms:W3CDTF">2016-09-16T04:05:16Z</dcterms:modified>
</cp:coreProperties>
</file>